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A99D343-B674-4933-B89C-5C3CADFE6C15}"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77203F-420F-417A-B7B2-C40EDD6D743B}" type="slidenum">
              <a:rPr lang="en-US" smtClean="0"/>
              <a:t>‹#›</a:t>
            </a:fld>
            <a:endParaRPr lang="en-US"/>
          </a:p>
        </p:txBody>
      </p:sp>
    </p:spTree>
    <p:extLst>
      <p:ext uri="{BB962C8B-B14F-4D97-AF65-F5344CB8AC3E}">
        <p14:creationId xmlns:p14="http://schemas.microsoft.com/office/powerpoint/2010/main" val="3356393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99D343-B674-4933-B89C-5C3CADFE6C15}"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77203F-420F-417A-B7B2-C40EDD6D743B}" type="slidenum">
              <a:rPr lang="en-US" smtClean="0"/>
              <a:t>‹#›</a:t>
            </a:fld>
            <a:endParaRPr lang="en-US"/>
          </a:p>
        </p:txBody>
      </p:sp>
    </p:spTree>
    <p:extLst>
      <p:ext uri="{BB962C8B-B14F-4D97-AF65-F5344CB8AC3E}">
        <p14:creationId xmlns:p14="http://schemas.microsoft.com/office/powerpoint/2010/main" val="2578995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99D343-B674-4933-B89C-5C3CADFE6C15}"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77203F-420F-417A-B7B2-C40EDD6D743B}" type="slidenum">
              <a:rPr lang="en-US" smtClean="0"/>
              <a:t>‹#›</a:t>
            </a:fld>
            <a:endParaRPr lang="en-US"/>
          </a:p>
        </p:txBody>
      </p:sp>
    </p:spTree>
    <p:extLst>
      <p:ext uri="{BB962C8B-B14F-4D97-AF65-F5344CB8AC3E}">
        <p14:creationId xmlns:p14="http://schemas.microsoft.com/office/powerpoint/2010/main" val="1829984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99D343-B674-4933-B89C-5C3CADFE6C15}"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77203F-420F-417A-B7B2-C40EDD6D743B}" type="slidenum">
              <a:rPr lang="en-US" smtClean="0"/>
              <a:t>‹#›</a:t>
            </a:fld>
            <a:endParaRPr lang="en-US"/>
          </a:p>
        </p:txBody>
      </p:sp>
    </p:spTree>
    <p:extLst>
      <p:ext uri="{BB962C8B-B14F-4D97-AF65-F5344CB8AC3E}">
        <p14:creationId xmlns:p14="http://schemas.microsoft.com/office/powerpoint/2010/main" val="509481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99D343-B674-4933-B89C-5C3CADFE6C15}"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77203F-420F-417A-B7B2-C40EDD6D743B}" type="slidenum">
              <a:rPr lang="en-US" smtClean="0"/>
              <a:t>‹#›</a:t>
            </a:fld>
            <a:endParaRPr lang="en-US"/>
          </a:p>
        </p:txBody>
      </p:sp>
    </p:spTree>
    <p:extLst>
      <p:ext uri="{BB962C8B-B14F-4D97-AF65-F5344CB8AC3E}">
        <p14:creationId xmlns:p14="http://schemas.microsoft.com/office/powerpoint/2010/main" val="4022216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A99D343-B674-4933-B89C-5C3CADFE6C15}"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77203F-420F-417A-B7B2-C40EDD6D743B}" type="slidenum">
              <a:rPr lang="en-US" smtClean="0"/>
              <a:t>‹#›</a:t>
            </a:fld>
            <a:endParaRPr lang="en-US"/>
          </a:p>
        </p:txBody>
      </p:sp>
    </p:spTree>
    <p:extLst>
      <p:ext uri="{BB962C8B-B14F-4D97-AF65-F5344CB8AC3E}">
        <p14:creationId xmlns:p14="http://schemas.microsoft.com/office/powerpoint/2010/main" val="1804788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99D343-B674-4933-B89C-5C3CADFE6C15}" type="datetimeFigureOut">
              <a:rPr lang="en-US" smtClean="0"/>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77203F-420F-417A-B7B2-C40EDD6D743B}" type="slidenum">
              <a:rPr lang="en-US" smtClean="0"/>
              <a:t>‹#›</a:t>
            </a:fld>
            <a:endParaRPr lang="en-US"/>
          </a:p>
        </p:txBody>
      </p:sp>
    </p:spTree>
    <p:extLst>
      <p:ext uri="{BB962C8B-B14F-4D97-AF65-F5344CB8AC3E}">
        <p14:creationId xmlns:p14="http://schemas.microsoft.com/office/powerpoint/2010/main" val="2741099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A99D343-B674-4933-B89C-5C3CADFE6C15}" type="datetimeFigureOut">
              <a:rPr lang="en-US" smtClean="0"/>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77203F-420F-417A-B7B2-C40EDD6D743B}" type="slidenum">
              <a:rPr lang="en-US" smtClean="0"/>
              <a:t>‹#›</a:t>
            </a:fld>
            <a:endParaRPr lang="en-US"/>
          </a:p>
        </p:txBody>
      </p:sp>
    </p:spTree>
    <p:extLst>
      <p:ext uri="{BB962C8B-B14F-4D97-AF65-F5344CB8AC3E}">
        <p14:creationId xmlns:p14="http://schemas.microsoft.com/office/powerpoint/2010/main" val="80026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99D343-B674-4933-B89C-5C3CADFE6C15}"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77203F-420F-417A-B7B2-C40EDD6D743B}" type="slidenum">
              <a:rPr lang="en-US" smtClean="0"/>
              <a:t>‹#›</a:t>
            </a:fld>
            <a:endParaRPr lang="en-US"/>
          </a:p>
        </p:txBody>
      </p:sp>
    </p:spTree>
    <p:extLst>
      <p:ext uri="{BB962C8B-B14F-4D97-AF65-F5344CB8AC3E}">
        <p14:creationId xmlns:p14="http://schemas.microsoft.com/office/powerpoint/2010/main" val="1810561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99D343-B674-4933-B89C-5C3CADFE6C15}"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77203F-420F-417A-B7B2-C40EDD6D743B}" type="slidenum">
              <a:rPr lang="en-US" smtClean="0"/>
              <a:t>‹#›</a:t>
            </a:fld>
            <a:endParaRPr lang="en-US"/>
          </a:p>
        </p:txBody>
      </p:sp>
    </p:spTree>
    <p:extLst>
      <p:ext uri="{BB962C8B-B14F-4D97-AF65-F5344CB8AC3E}">
        <p14:creationId xmlns:p14="http://schemas.microsoft.com/office/powerpoint/2010/main" val="34499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99D343-B674-4933-B89C-5C3CADFE6C15}"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77203F-420F-417A-B7B2-C40EDD6D743B}" type="slidenum">
              <a:rPr lang="en-US" smtClean="0"/>
              <a:t>‹#›</a:t>
            </a:fld>
            <a:endParaRPr lang="en-US"/>
          </a:p>
        </p:txBody>
      </p:sp>
    </p:spTree>
    <p:extLst>
      <p:ext uri="{BB962C8B-B14F-4D97-AF65-F5344CB8AC3E}">
        <p14:creationId xmlns:p14="http://schemas.microsoft.com/office/powerpoint/2010/main" val="1807025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99D343-B674-4933-B89C-5C3CADFE6C15}" type="datetimeFigureOut">
              <a:rPr lang="en-US" smtClean="0"/>
              <a:t>1/18/2023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77203F-420F-417A-B7B2-C40EDD6D743B}" type="slidenum">
              <a:rPr lang="en-US" smtClean="0"/>
              <a:t>‹#›</a:t>
            </a:fld>
            <a:endParaRPr lang="en-US"/>
          </a:p>
        </p:txBody>
      </p:sp>
    </p:spTree>
    <p:extLst>
      <p:ext uri="{BB962C8B-B14F-4D97-AF65-F5344CB8AC3E}">
        <p14:creationId xmlns:p14="http://schemas.microsoft.com/office/powerpoint/2010/main" val="2790998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2667000"/>
          </a:xfrm>
        </p:spPr>
        <p:txBody>
          <a:bodyPr>
            <a:noAutofit/>
          </a:bodyPr>
          <a:lstStyle/>
          <a:p>
            <a:r>
              <a:rPr lang="en-US" sz="8800" b="1" dirty="0" smtClean="0">
                <a:latin typeface="Baskerville Old Face" panose="02020602080505020303" pitchFamily="18" charset="0"/>
              </a:rPr>
              <a:t>FLIGHT PRICE PREDICTION </a:t>
            </a:r>
            <a:endParaRPr lang="en-US" sz="8800" b="1" dirty="0">
              <a:latin typeface="Baskerville Old Face" panose="02020602080505020303" pitchFamily="18" charset="0"/>
            </a:endParaRPr>
          </a:p>
        </p:txBody>
      </p:sp>
      <p:sp>
        <p:nvSpPr>
          <p:cNvPr id="3" name="Subtitle 2"/>
          <p:cNvSpPr>
            <a:spLocks noGrp="1"/>
          </p:cNvSpPr>
          <p:nvPr>
            <p:ph type="subTitle" idx="1"/>
          </p:nvPr>
        </p:nvSpPr>
        <p:spPr>
          <a:xfrm>
            <a:off x="2590800" y="5638800"/>
            <a:ext cx="6400800" cy="990600"/>
          </a:xfrm>
        </p:spPr>
        <p:txBody>
          <a:bodyPr>
            <a:noAutofit/>
          </a:bodyPr>
          <a:lstStyle/>
          <a:p>
            <a:pPr algn="r"/>
            <a:r>
              <a:rPr lang="en-US" sz="2400" b="1" dirty="0" smtClean="0">
                <a:solidFill>
                  <a:schemeClr val="tx1"/>
                </a:solidFill>
                <a:latin typeface="Baskerville Old Face" panose="02020602080505020303" pitchFamily="18" charset="0"/>
              </a:rPr>
              <a:t>BY: JOSHUA JONATHAN</a:t>
            </a:r>
          </a:p>
          <a:p>
            <a:pPr algn="r"/>
            <a:r>
              <a:rPr lang="en-US" sz="2400" b="1" dirty="0" smtClean="0">
                <a:solidFill>
                  <a:schemeClr val="tx1"/>
                </a:solidFill>
                <a:latin typeface="Baskerville Old Face" panose="02020602080505020303" pitchFamily="18" charset="0"/>
              </a:rPr>
              <a:t>SME: GULSHANA CHAUDHARY </a:t>
            </a:r>
            <a:endParaRPr lang="en-US" sz="2400" b="1" dirty="0">
              <a:solidFill>
                <a:schemeClr val="tx1"/>
              </a:solidFill>
              <a:latin typeface="Baskerville Old Face" panose="02020602080505020303" pitchFamily="18" charset="0"/>
            </a:endParaRPr>
          </a:p>
        </p:txBody>
      </p:sp>
    </p:spTree>
    <p:extLst>
      <p:ext uri="{BB962C8B-B14F-4D97-AF65-F5344CB8AC3E}">
        <p14:creationId xmlns:p14="http://schemas.microsoft.com/office/powerpoint/2010/main" val="2254009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4724400" cy="312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029200" y="228600"/>
            <a:ext cx="3962400" cy="3139321"/>
          </a:xfrm>
          <a:prstGeom prst="rect">
            <a:avLst/>
          </a:prstGeom>
        </p:spPr>
        <p:txBody>
          <a:bodyPr wrap="square">
            <a:spAutoFit/>
          </a:bodyPr>
          <a:lstStyle/>
          <a:p>
            <a:pPr marL="285750" indent="-285750">
              <a:buFont typeface="Arial" panose="020B0604020202020204" pitchFamily="34" charset="0"/>
              <a:buChar char="•"/>
            </a:pPr>
            <a:r>
              <a:rPr lang="en-US" dirty="0" smtClean="0">
                <a:latin typeface="Bahnschrift SemiBold SemiConden" panose="020B0502040204020203" pitchFamily="34" charset="0"/>
              </a:rPr>
              <a:t>Looking </a:t>
            </a:r>
            <a:r>
              <a:rPr lang="en-US" dirty="0">
                <a:latin typeface="Bahnschrift SemiBold SemiConden" panose="020B0502040204020203" pitchFamily="34" charset="0"/>
              </a:rPr>
              <a:t>at the bar plot for Flight duration vs Airline we observe that </a:t>
            </a:r>
            <a:r>
              <a:rPr lang="en-US" dirty="0" err="1">
                <a:latin typeface="Bahnschrift SemiBold SemiConden" panose="020B0502040204020203" pitchFamily="34" charset="0"/>
              </a:rPr>
              <a:t>Spicejet</a:t>
            </a:r>
            <a:r>
              <a:rPr lang="en-US" dirty="0">
                <a:latin typeface="Bahnschrift SemiBold SemiConden" panose="020B0502040204020203" pitchFamily="34" charset="0"/>
              </a:rPr>
              <a:t> has the highest flight duration while Alliance Air has the lowest flight duration collectively </a:t>
            </a:r>
            <a:endParaRPr lang="en-US" dirty="0" smtClean="0">
              <a:latin typeface="Bahnschrift SemiBold SemiConden" panose="020B0502040204020203" pitchFamily="34" charset="0"/>
            </a:endParaRPr>
          </a:p>
          <a:p>
            <a:endParaRPr lang="en-US" dirty="0">
              <a:latin typeface="Bahnschrift SemiBold SemiConden" panose="020B0502040204020203" pitchFamily="34" charset="0"/>
            </a:endParaRPr>
          </a:p>
          <a:p>
            <a:pPr marL="285750" indent="-285750">
              <a:buFont typeface="Arial" panose="020B0604020202020204" pitchFamily="34" charset="0"/>
              <a:buChar char="•"/>
            </a:pPr>
            <a:r>
              <a:rPr lang="en-US" dirty="0" smtClean="0">
                <a:latin typeface="Bahnschrift SemiBold SemiConden" panose="020B0502040204020203" pitchFamily="34" charset="0"/>
              </a:rPr>
              <a:t>Comparing </a:t>
            </a:r>
            <a:r>
              <a:rPr lang="en-US" dirty="0">
                <a:latin typeface="Bahnschrift SemiBold SemiConden" panose="020B0502040204020203" pitchFamily="34" charset="0"/>
              </a:rPr>
              <a:t>the bar plots for Flight prices vs Airline we can clearly see that </a:t>
            </a:r>
            <a:r>
              <a:rPr lang="en-US" dirty="0" err="1">
                <a:latin typeface="Bahnschrift SemiBold SemiConden" panose="020B0502040204020203" pitchFamily="34" charset="0"/>
              </a:rPr>
              <a:t>Spicejet</a:t>
            </a:r>
            <a:r>
              <a:rPr lang="en-US" dirty="0">
                <a:latin typeface="Bahnschrift SemiBold SemiConden" panose="020B0502040204020203" pitchFamily="34" charset="0"/>
              </a:rPr>
              <a:t> have very high flight prices while the Alliance Air has the lowest fare. </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59295"/>
            <a:ext cx="47244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832230" y="3327535"/>
            <a:ext cx="4159370" cy="3416320"/>
          </a:xfrm>
          <a:prstGeom prst="rect">
            <a:avLst/>
          </a:prstGeom>
        </p:spPr>
        <p:txBody>
          <a:bodyPr wrap="square">
            <a:spAutoFit/>
          </a:bodyPr>
          <a:lstStyle/>
          <a:p>
            <a:pPr marL="285750" indent="-285750">
              <a:buFont typeface="Arial" panose="020B0604020202020204" pitchFamily="34" charset="0"/>
              <a:buChar char="•"/>
            </a:pPr>
            <a:r>
              <a:rPr lang="en-US" dirty="0" smtClean="0">
                <a:latin typeface="Bahnschrift SemiBold SemiConden" panose="020B0502040204020203" pitchFamily="34" charset="0"/>
              </a:rPr>
              <a:t>Checking </a:t>
            </a:r>
            <a:r>
              <a:rPr lang="en-US" dirty="0">
                <a:latin typeface="Bahnschrift SemiBold SemiConden" panose="020B0502040204020203" pitchFamily="34" charset="0"/>
              </a:rPr>
              <a:t>out the Source place details for each and every airline we can see that New Delhi has the highest number of departure flights for Indigo airlines </a:t>
            </a:r>
          </a:p>
          <a:p>
            <a:pPr marL="285750" indent="-285750">
              <a:buFont typeface="Arial" panose="020B0604020202020204" pitchFamily="34" charset="0"/>
              <a:buChar char="•"/>
            </a:pPr>
            <a:r>
              <a:rPr lang="en-US" dirty="0" smtClean="0">
                <a:latin typeface="Bahnschrift SemiBold SemiConden" panose="020B0502040204020203" pitchFamily="34" charset="0"/>
              </a:rPr>
              <a:t>Looking </a:t>
            </a:r>
            <a:r>
              <a:rPr lang="en-US" dirty="0">
                <a:latin typeface="Bahnschrift SemiBold SemiConden" panose="020B0502040204020203" pitchFamily="34" charset="0"/>
              </a:rPr>
              <a:t>at the Destination place details for each airline we can see that Kolkata has the highest number of arrival flights for Indigo airlines </a:t>
            </a:r>
          </a:p>
          <a:p>
            <a:pPr marL="285750" indent="-285750">
              <a:buFont typeface="Arial" panose="020B0604020202020204" pitchFamily="34" charset="0"/>
              <a:buChar char="•"/>
            </a:pPr>
            <a:r>
              <a:rPr lang="en-US" dirty="0" smtClean="0">
                <a:latin typeface="Bahnschrift SemiBold SemiConden" panose="020B0502040204020203" pitchFamily="34" charset="0"/>
              </a:rPr>
              <a:t>Overall</a:t>
            </a:r>
            <a:r>
              <a:rPr lang="en-US" dirty="0">
                <a:latin typeface="Bahnschrift SemiBold SemiConden" panose="020B0502040204020203" pitchFamily="34" charset="0"/>
              </a:rPr>
              <a:t>, I can notice that Indigo flights do quite well and can be used for arrival and departure to and from any location in India </a:t>
            </a:r>
          </a:p>
        </p:txBody>
      </p:sp>
    </p:spTree>
    <p:extLst>
      <p:ext uri="{BB962C8B-B14F-4D97-AF65-F5344CB8AC3E}">
        <p14:creationId xmlns:p14="http://schemas.microsoft.com/office/powerpoint/2010/main" val="4184437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1"/>
            <a:ext cx="4572000"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662577" y="76199"/>
            <a:ext cx="4405223" cy="1200329"/>
          </a:xfrm>
          <a:prstGeom prst="rect">
            <a:avLst/>
          </a:prstGeom>
        </p:spPr>
        <p:txBody>
          <a:bodyPr wrap="square">
            <a:spAutoFit/>
          </a:bodyPr>
          <a:lstStyle/>
          <a:p>
            <a:pPr marL="285750" indent="-285750">
              <a:buFont typeface="Arial" panose="020B0604020202020204" pitchFamily="34" charset="0"/>
              <a:buChar char="•"/>
            </a:pPr>
            <a:r>
              <a:rPr lang="en-US" dirty="0" err="1" smtClean="0">
                <a:latin typeface="Bahnschrift SemiBold SemiConden" panose="020B0502040204020203" pitchFamily="34" charset="0"/>
              </a:rPr>
              <a:t>Spicejet</a:t>
            </a:r>
            <a:r>
              <a:rPr lang="en-US" dirty="0" smtClean="0">
                <a:latin typeface="Bahnschrift SemiBold SemiConden" panose="020B0502040204020203" pitchFamily="34" charset="0"/>
              </a:rPr>
              <a:t> </a:t>
            </a:r>
            <a:r>
              <a:rPr lang="en-US" dirty="0">
                <a:latin typeface="Bahnschrift SemiBold SemiConden" panose="020B0502040204020203" pitchFamily="34" charset="0"/>
              </a:rPr>
              <a:t>has the maximum non stop flight and also has the maximum no of 1 stop flights </a:t>
            </a:r>
          </a:p>
          <a:p>
            <a:pPr marL="285750" indent="-285750">
              <a:buFont typeface="Arial" panose="020B0604020202020204" pitchFamily="34" charset="0"/>
              <a:buChar char="•"/>
            </a:pPr>
            <a:r>
              <a:rPr lang="en-US" dirty="0" smtClean="0">
                <a:latin typeface="Bahnschrift SemiBold SemiConden" panose="020B0502040204020203" pitchFamily="34" charset="0"/>
              </a:rPr>
              <a:t>Air </a:t>
            </a:r>
            <a:r>
              <a:rPr lang="en-US" dirty="0">
                <a:latin typeface="Bahnschrift SemiBold SemiConden" panose="020B0502040204020203" pitchFamily="34" charset="0"/>
              </a:rPr>
              <a:t>Asia has 2 stop flights </a:t>
            </a:r>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0424" y="2324979"/>
            <a:ext cx="3420374" cy="216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3774" y="4561508"/>
            <a:ext cx="2786837" cy="2170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2120" y="4561089"/>
            <a:ext cx="2161764" cy="2170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6199" y="3048000"/>
            <a:ext cx="3871823" cy="3539430"/>
          </a:xfrm>
          <a:prstGeom prst="rect">
            <a:avLst/>
          </a:prstGeom>
        </p:spPr>
        <p:txBody>
          <a:bodyPr wrap="square">
            <a:spAutoFit/>
          </a:bodyPr>
          <a:lstStyle/>
          <a:p>
            <a:pPr marL="285750" indent="-285750">
              <a:buFont typeface="Arial" panose="020B0604020202020204" pitchFamily="34" charset="0"/>
              <a:buChar char="•"/>
            </a:pPr>
            <a:r>
              <a:rPr lang="en-US" sz="1600" dirty="0" smtClean="0">
                <a:latin typeface="Bahnschrift SemiBold SemiConden" panose="020B0502040204020203" pitchFamily="34" charset="0"/>
              </a:rPr>
              <a:t>Airfares </a:t>
            </a:r>
            <a:r>
              <a:rPr lang="en-US" sz="1600" dirty="0">
                <a:latin typeface="Bahnschrift SemiBold SemiConden" panose="020B0502040204020203" pitchFamily="34" charset="0"/>
              </a:rPr>
              <a:t>in </a:t>
            </a:r>
            <a:r>
              <a:rPr lang="en-US" sz="1600" dirty="0" err="1">
                <a:latin typeface="Bahnschrift SemiBold SemiConden" panose="020B0502040204020203" pitchFamily="34" charset="0"/>
              </a:rPr>
              <a:t>SpiceJet</a:t>
            </a:r>
            <a:r>
              <a:rPr lang="en-US" sz="1600" dirty="0">
                <a:latin typeface="Bahnschrift SemiBold SemiConden" panose="020B0502040204020203" pitchFamily="34" charset="0"/>
              </a:rPr>
              <a:t> and Air India are high when compared to other airlines. </a:t>
            </a:r>
          </a:p>
          <a:p>
            <a:pPr marL="285750" indent="-285750">
              <a:buFont typeface="Arial" panose="020B0604020202020204" pitchFamily="34" charset="0"/>
              <a:buChar char="•"/>
            </a:pPr>
            <a:r>
              <a:rPr lang="en-US" sz="1600" dirty="0" smtClean="0">
                <a:latin typeface="Bahnschrift SemiBold SemiConden" panose="020B0502040204020203" pitchFamily="34" charset="0"/>
              </a:rPr>
              <a:t>Flight </a:t>
            </a:r>
            <a:r>
              <a:rPr lang="en-US" sz="1600" dirty="0">
                <a:latin typeface="Bahnschrift SemiBold SemiConden" panose="020B0502040204020203" pitchFamily="34" charset="0"/>
              </a:rPr>
              <a:t>prices when departing from cities like Kolkata and New Delhi have higher price range but the others are around the similar range a bit lesser in pricing but not providing a huge difference as such </a:t>
            </a:r>
          </a:p>
          <a:p>
            <a:pPr marL="285750" indent="-285750">
              <a:buFont typeface="Arial" panose="020B0604020202020204" pitchFamily="34" charset="0"/>
              <a:buChar char="•"/>
            </a:pPr>
            <a:r>
              <a:rPr lang="en-US" sz="1600" dirty="0" smtClean="0">
                <a:latin typeface="Bahnschrift SemiBold SemiConden" panose="020B0502040204020203" pitchFamily="34" charset="0"/>
              </a:rPr>
              <a:t>Similarly</a:t>
            </a:r>
            <a:r>
              <a:rPr lang="en-US" sz="1600" dirty="0">
                <a:latin typeface="Bahnschrift SemiBold SemiConden" panose="020B0502040204020203" pitchFamily="34" charset="0"/>
              </a:rPr>
              <a:t>, prices when arriving in cities Chandigarh and Kolkata have high price range </a:t>
            </a:r>
          </a:p>
          <a:p>
            <a:pPr marL="285750" indent="-285750">
              <a:buFont typeface="Arial" panose="020B0604020202020204" pitchFamily="34" charset="0"/>
              <a:buChar char="•"/>
            </a:pPr>
            <a:r>
              <a:rPr lang="en-US" sz="1600" dirty="0" smtClean="0">
                <a:latin typeface="Bahnschrift SemiBold SemiConden" panose="020B0502040204020203" pitchFamily="34" charset="0"/>
              </a:rPr>
              <a:t>When </a:t>
            </a:r>
            <a:r>
              <a:rPr lang="en-US" sz="1600" dirty="0">
                <a:latin typeface="Bahnschrift SemiBold SemiConden" panose="020B0502040204020203" pitchFamily="34" charset="0"/>
              </a:rPr>
              <a:t>we consider the layovers for pricing situation then obviously direct flights are cheaper when compared to flights that have 1 or more stops. </a:t>
            </a:r>
          </a:p>
        </p:txBody>
      </p:sp>
    </p:spTree>
    <p:extLst>
      <p:ext uri="{BB962C8B-B14F-4D97-AF65-F5344CB8AC3E}">
        <p14:creationId xmlns:p14="http://schemas.microsoft.com/office/powerpoint/2010/main" val="250002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056" y="609600"/>
            <a:ext cx="4454526"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59588" y="4114800"/>
            <a:ext cx="8832012" cy="2585323"/>
          </a:xfrm>
          <a:prstGeom prst="rect">
            <a:avLst/>
          </a:prstGeom>
        </p:spPr>
        <p:txBody>
          <a:bodyPr wrap="square">
            <a:spAutoFit/>
          </a:bodyPr>
          <a:lstStyle/>
          <a:p>
            <a:pPr marL="285750" indent="-285750" algn="just">
              <a:buFont typeface="Arial" panose="020B0604020202020204" pitchFamily="34" charset="0"/>
              <a:buChar char="•"/>
            </a:pPr>
            <a:r>
              <a:rPr lang="en-US" dirty="0">
                <a:latin typeface="Bahnschrift SemiBold SemiConden" panose="020B0502040204020203" pitchFamily="34" charset="0"/>
              </a:rPr>
              <a:t>A box plot is used to summarize data sets by using the box and whisker plot method. This function helps to understand the data summary properly. Box plots can be very useful when we want to know how the data is distributed and spread. Three types of quartiles are used in the box plot to plot the data. These values include the median, maximum, minimum, upper-quartile, and lower-quartile statistical values. A box plot summarizes this data in the 25</a:t>
            </a:r>
            <a:r>
              <a:rPr lang="en-US" baseline="30000" dirty="0">
                <a:latin typeface="Bahnschrift SemiBold SemiConden" panose="020B0502040204020203" pitchFamily="34" charset="0"/>
              </a:rPr>
              <a:t>th</a:t>
            </a:r>
            <a:r>
              <a:rPr lang="en-US" dirty="0">
                <a:latin typeface="Bahnschrift SemiBold SemiConden" panose="020B0502040204020203" pitchFamily="34" charset="0"/>
              </a:rPr>
              <a:t>, 50</a:t>
            </a:r>
            <a:r>
              <a:rPr lang="en-US" baseline="30000" dirty="0">
                <a:latin typeface="Bahnschrift SemiBold SemiConden" panose="020B0502040204020203" pitchFamily="34" charset="0"/>
              </a:rPr>
              <a:t>th</a:t>
            </a:r>
            <a:r>
              <a:rPr lang="en-US" dirty="0">
                <a:latin typeface="Bahnschrift SemiBold SemiConden" panose="020B0502040204020203" pitchFamily="34" charset="0"/>
              </a:rPr>
              <a:t>, and 75</a:t>
            </a:r>
            <a:r>
              <a:rPr lang="en-US" baseline="30000" dirty="0">
                <a:latin typeface="Bahnschrift SemiBold SemiConden" panose="020B0502040204020203" pitchFamily="34" charset="0"/>
              </a:rPr>
              <a:t>th</a:t>
            </a:r>
            <a:r>
              <a:rPr lang="en-US" dirty="0">
                <a:latin typeface="Bahnschrift SemiBold SemiConden" panose="020B0502040204020203" pitchFamily="34" charset="0"/>
              </a:rPr>
              <a:t> percentiles</a:t>
            </a:r>
            <a:r>
              <a:rPr lang="en-US" dirty="0" smtClean="0">
                <a:latin typeface="Bahnschrift SemiBold SemiConden" panose="020B0502040204020203" pitchFamily="34" charset="0"/>
              </a:rPr>
              <a:t>.</a:t>
            </a:r>
            <a:endParaRPr lang="en-US" dirty="0">
              <a:solidFill>
                <a:srgbClr val="000000"/>
              </a:solidFill>
              <a:latin typeface="Bahnschrift SemiBold SemiConden" panose="020B0502040204020203" pitchFamily="34" charset="0"/>
            </a:endParaRPr>
          </a:p>
          <a:p>
            <a:pPr marL="285750" indent="-285750" algn="just">
              <a:buFont typeface="Arial" panose="020B0604020202020204" pitchFamily="34" charset="0"/>
              <a:buChar char="•"/>
            </a:pPr>
            <a:r>
              <a:rPr lang="en-US" dirty="0">
                <a:latin typeface="Bahnschrift SemiBold SemiConden" panose="020B0502040204020203" pitchFamily="34" charset="0"/>
              </a:rPr>
              <a:t>From the box plot we can notice the outliers present in Duration and "Price" columns.</a:t>
            </a:r>
          </a:p>
          <a:p>
            <a:pPr marL="285750" indent="-285750" algn="just">
              <a:buFont typeface="Arial" panose="020B0604020202020204" pitchFamily="34" charset="0"/>
              <a:buChar char="•"/>
            </a:pPr>
            <a:r>
              <a:rPr lang="en-US" dirty="0">
                <a:latin typeface="Bahnschrift SemiBold SemiConden" panose="020B0502040204020203" pitchFamily="34" charset="0"/>
              </a:rPr>
              <a:t>Since Price is our target variable so no need to remove outliers in this column. We have removed Outliers from Duration column by using </a:t>
            </a:r>
            <a:r>
              <a:rPr lang="en-US" dirty="0" err="1">
                <a:latin typeface="Bahnschrift SemiBold SemiConden" panose="020B0502040204020203" pitchFamily="34" charset="0"/>
              </a:rPr>
              <a:t>Zscore</a:t>
            </a:r>
            <a:r>
              <a:rPr lang="en-US" dirty="0">
                <a:latin typeface="Bahnschrift SemiBold SemiConden" panose="020B0502040204020203" pitchFamily="34" charset="0"/>
              </a:rPr>
              <a:t> method</a:t>
            </a:r>
            <a:r>
              <a:rPr lang="en-US" sz="1600" dirty="0">
                <a:latin typeface="Bahnschrift SemiBold SemiConden" panose="020B0502040204020203" pitchFamily="34" charset="0"/>
              </a:rPr>
              <a:t>.</a:t>
            </a:r>
            <a:endParaRPr lang="en-US" sz="1600" dirty="0">
              <a:latin typeface="Bahnschrift SemiBold SemiConden" panose="020B0502040204020203" pitchFamily="34" charset="0"/>
            </a:endParaRPr>
          </a:p>
        </p:txBody>
      </p:sp>
      <p:sp>
        <p:nvSpPr>
          <p:cNvPr id="3" name="Rectangle 2"/>
          <p:cNvSpPr/>
          <p:nvPr/>
        </p:nvSpPr>
        <p:spPr>
          <a:xfrm>
            <a:off x="159588" y="152400"/>
            <a:ext cx="2190023" cy="584775"/>
          </a:xfrm>
          <a:prstGeom prst="rect">
            <a:avLst/>
          </a:prstGeom>
        </p:spPr>
        <p:txBody>
          <a:bodyPr wrap="none">
            <a:spAutoFit/>
          </a:bodyPr>
          <a:lstStyle/>
          <a:p>
            <a:pPr marL="457200" indent="-457200">
              <a:buFont typeface="Arial" panose="020B0604020202020204" pitchFamily="34" charset="0"/>
              <a:buChar char="•"/>
            </a:pPr>
            <a:r>
              <a:rPr lang="en-US" sz="3200" cap="all" dirty="0">
                <a:ln w="3175" cmpd="sng">
                  <a:noFill/>
                </a:ln>
                <a:effectLst>
                  <a:glow rad="38100">
                    <a:schemeClr val="bg1">
                      <a:lumMod val="65000"/>
                      <a:lumOff val="35000"/>
                      <a:alpha val="40000"/>
                    </a:schemeClr>
                  </a:glow>
                </a:effectLst>
                <a:latin typeface="Bahnschrift SemiBold SemiConden" panose="020B0502040204020203" pitchFamily="34" charset="0"/>
              </a:rPr>
              <a:t>outliers</a:t>
            </a:r>
            <a:endParaRPr lang="en-IN" sz="3200" u="sng" dirty="0">
              <a:effectLst>
                <a:glow rad="38100">
                  <a:schemeClr val="bg1">
                    <a:lumMod val="65000"/>
                    <a:lumOff val="35000"/>
                    <a:alpha val="40000"/>
                  </a:schemeClr>
                </a:glow>
              </a:effectLst>
              <a:latin typeface="Bahnschrift SemiBold SemiConden" panose="020B0502040204020203" pitchFamily="34" charset="0"/>
            </a:endParaRPr>
          </a:p>
        </p:txBody>
      </p:sp>
    </p:spTree>
    <p:extLst>
      <p:ext uri="{BB962C8B-B14F-4D97-AF65-F5344CB8AC3E}">
        <p14:creationId xmlns:p14="http://schemas.microsoft.com/office/powerpoint/2010/main" val="2166396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60974"/>
            <a:ext cx="3657600" cy="277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52400" y="76199"/>
            <a:ext cx="2975495" cy="584775"/>
          </a:xfrm>
          <a:prstGeom prst="rect">
            <a:avLst/>
          </a:prstGeom>
        </p:spPr>
        <p:txBody>
          <a:bodyPr wrap="none">
            <a:spAutoFit/>
          </a:bodyPr>
          <a:lstStyle/>
          <a:p>
            <a:pPr marL="457200" indent="-457200" algn="ctr">
              <a:buFont typeface="Arial" panose="020B0604020202020204" pitchFamily="34" charset="0"/>
              <a:buChar char="•"/>
            </a:pPr>
            <a:r>
              <a:rPr lang="en-US" sz="3200" cap="all" dirty="0">
                <a:ln w="3175" cmpd="sng">
                  <a:noFill/>
                </a:ln>
                <a:effectLst>
                  <a:glow rad="38100">
                    <a:schemeClr val="bg1">
                      <a:lumMod val="65000"/>
                      <a:lumOff val="35000"/>
                      <a:alpha val="40000"/>
                    </a:schemeClr>
                  </a:glow>
                </a:effectLst>
                <a:latin typeface="Bahnschrift SemiBold SemiConden" panose="020B0502040204020203" pitchFamily="34" charset="0"/>
              </a:rPr>
              <a:t>Correlation </a:t>
            </a:r>
            <a:endParaRPr lang="en-IN" sz="3200" u="sng" dirty="0">
              <a:effectLst>
                <a:glow rad="38100">
                  <a:schemeClr val="bg1">
                    <a:lumMod val="65000"/>
                    <a:lumOff val="35000"/>
                    <a:alpha val="40000"/>
                  </a:schemeClr>
                </a:glow>
              </a:effectLst>
              <a:latin typeface="Bahnschrift SemiBold SemiConden" panose="020B0502040204020203"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399" y="660974"/>
            <a:ext cx="5006789" cy="208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962399" y="2743200"/>
            <a:ext cx="5016853" cy="830997"/>
          </a:xfrm>
          <a:prstGeom prst="rect">
            <a:avLst/>
          </a:prstGeom>
        </p:spPr>
        <p:txBody>
          <a:bodyPr wrap="square">
            <a:spAutoFit/>
          </a:bodyPr>
          <a:lstStyle/>
          <a:p>
            <a:pPr marL="285750" indent="-285750" algn="just">
              <a:buFont typeface="Arial" panose="020B0604020202020204" pitchFamily="34" charset="0"/>
              <a:buChar char="•"/>
            </a:pPr>
            <a:r>
              <a:rPr lang="en-US" sz="1600" dirty="0">
                <a:latin typeface="Bahnschrift SemiBold SemiConden" panose="020B0502040204020203" pitchFamily="34" charset="0"/>
              </a:rPr>
              <a:t>From the heat map and bar plot we can clearly observe the positive and negative correlation between the label and features. </a:t>
            </a:r>
            <a:endParaRPr lang="en-US" sz="1600" dirty="0">
              <a:latin typeface="Bahnschrift SemiBold SemiConden" panose="020B0502040204020203" pitchFamily="34" charset="0"/>
            </a:endParaRPr>
          </a:p>
        </p:txBody>
      </p:sp>
      <p:sp>
        <p:nvSpPr>
          <p:cNvPr id="5" name="Rectangle 4"/>
          <p:cNvSpPr/>
          <p:nvPr/>
        </p:nvSpPr>
        <p:spPr>
          <a:xfrm>
            <a:off x="76200" y="3613666"/>
            <a:ext cx="5081840" cy="584775"/>
          </a:xfrm>
          <a:prstGeom prst="rect">
            <a:avLst/>
          </a:prstGeom>
        </p:spPr>
        <p:txBody>
          <a:bodyPr wrap="none">
            <a:spAutoFit/>
          </a:bodyPr>
          <a:lstStyle/>
          <a:p>
            <a:pPr marL="285750" indent="-285750" algn="ctr">
              <a:buFont typeface="Arial" panose="020B0604020202020204" pitchFamily="34" charset="0"/>
              <a:buChar char="•"/>
            </a:pPr>
            <a:r>
              <a:rPr lang="en-US" sz="3200" cap="all" dirty="0">
                <a:ln w="3175" cmpd="sng">
                  <a:noFill/>
                </a:ln>
                <a:effectLst>
                  <a:glow rad="38100">
                    <a:schemeClr val="bg1">
                      <a:lumMod val="65000"/>
                      <a:lumOff val="35000"/>
                      <a:alpha val="40000"/>
                    </a:schemeClr>
                  </a:glow>
                </a:effectLst>
                <a:latin typeface="Bahnschrift SemiBold SemiConden" panose="020B0502040204020203" pitchFamily="34" charset="0"/>
              </a:rPr>
              <a:t>Data Analysis Steps done</a:t>
            </a:r>
            <a:endParaRPr lang="en-IN" sz="3200" cap="all" dirty="0">
              <a:ln w="3175" cmpd="sng">
                <a:noFill/>
              </a:ln>
              <a:effectLst>
                <a:glow rad="38100">
                  <a:schemeClr val="bg1">
                    <a:lumMod val="65000"/>
                    <a:lumOff val="35000"/>
                    <a:alpha val="40000"/>
                  </a:schemeClr>
                </a:glow>
              </a:effectLst>
              <a:latin typeface="Bahnschrift SemiBold SemiConden" panose="020B0502040204020203" pitchFamily="34" charset="0"/>
            </a:endParaRPr>
          </a:p>
        </p:txBody>
      </p:sp>
      <p:sp>
        <p:nvSpPr>
          <p:cNvPr id="6" name="Rectangle 5"/>
          <p:cNvSpPr/>
          <p:nvPr/>
        </p:nvSpPr>
        <p:spPr>
          <a:xfrm>
            <a:off x="76200" y="4191000"/>
            <a:ext cx="8903052" cy="2554545"/>
          </a:xfrm>
          <a:prstGeom prst="rect">
            <a:avLst/>
          </a:prstGeom>
        </p:spPr>
        <p:txBody>
          <a:bodyPr wrap="square">
            <a:spAutoFit/>
          </a:bodyPr>
          <a:lstStyle/>
          <a:p>
            <a:pPr marL="285750" indent="-285750" algn="just">
              <a:buFont typeface="Arial" panose="020B0604020202020204" pitchFamily="34" charset="0"/>
              <a:buChar char="•"/>
            </a:pPr>
            <a:r>
              <a:rPr lang="en-US" sz="1600" dirty="0">
                <a:latin typeface="Bahnschrift SemiBold SemiConden" panose="020B0502040204020203" pitchFamily="34" charset="0"/>
              </a:rPr>
              <a:t>I have done feature engineering steps like feature extraction and feature selection to improve data normality and linearity</a:t>
            </a:r>
            <a:r>
              <a:rPr lang="en-US" sz="1600" dirty="0" smtClean="0">
                <a:latin typeface="Bahnschrift SemiBold SemiConden" panose="020B0502040204020203" pitchFamily="34" charset="0"/>
              </a:rPr>
              <a:t>.</a:t>
            </a:r>
            <a:endParaRPr lang="en-US" sz="1600" dirty="0">
              <a:latin typeface="Bahnschrift SemiBold SemiConden" panose="020B0502040204020203" pitchFamily="34" charset="0"/>
            </a:endParaRPr>
          </a:p>
          <a:p>
            <a:pPr marL="285750" indent="-285750" algn="just">
              <a:buFont typeface="Arial" panose="020B0604020202020204" pitchFamily="34" charset="0"/>
              <a:buChar char="•"/>
            </a:pPr>
            <a:r>
              <a:rPr lang="en-US" sz="1600" dirty="0">
                <a:latin typeface="Bahnschrift SemiBold SemiConden" panose="020B0502040204020203" pitchFamily="34" charset="0"/>
              </a:rPr>
              <a:t>Identified outliers using boxplots and removed outliers in numerical variables</a:t>
            </a:r>
            <a:r>
              <a:rPr lang="en-US" sz="1600" dirty="0" smtClean="0">
                <a:latin typeface="Bahnschrift SemiBold SemiConden" panose="020B0502040204020203" pitchFamily="34" charset="0"/>
              </a:rPr>
              <a:t>.</a:t>
            </a:r>
            <a:endParaRPr lang="en-US" sz="1600" dirty="0">
              <a:latin typeface="Bahnschrift SemiBold SemiConden" panose="020B0502040204020203" pitchFamily="34" charset="0"/>
            </a:endParaRPr>
          </a:p>
          <a:p>
            <a:pPr marL="285750" indent="-285750" algn="just">
              <a:buFont typeface="Arial" panose="020B0604020202020204" pitchFamily="34" charset="0"/>
              <a:buChar char="•"/>
            </a:pPr>
            <a:r>
              <a:rPr lang="en-US" sz="1600" dirty="0">
                <a:latin typeface="Bahnschrift SemiBold SemiConden" panose="020B0502040204020203" pitchFamily="34" charset="0"/>
              </a:rPr>
              <a:t>Identified skewness using distribution plots and removed skewness using square root </a:t>
            </a:r>
            <a:r>
              <a:rPr lang="en-US" sz="1600" dirty="0" smtClean="0">
                <a:latin typeface="Bahnschrift SemiBold SemiConden" panose="020B0502040204020203" pitchFamily="34" charset="0"/>
              </a:rPr>
              <a:t>transformation method.</a:t>
            </a:r>
            <a:endParaRPr lang="en-US" sz="1600" dirty="0">
              <a:latin typeface="Bahnschrift SemiBold SemiConden" panose="020B0502040204020203" pitchFamily="34" charset="0"/>
            </a:endParaRPr>
          </a:p>
          <a:p>
            <a:pPr marL="285750" indent="-285750" algn="just">
              <a:buFont typeface="Arial" panose="020B0604020202020204" pitchFamily="34" charset="0"/>
              <a:buChar char="•"/>
            </a:pPr>
            <a:r>
              <a:rPr lang="en-US" sz="1600" dirty="0">
                <a:latin typeface="Bahnschrift SemiBold SemiConden" panose="020B0502040204020203" pitchFamily="34" charset="0"/>
              </a:rPr>
              <a:t>Used Pearson’s correlation coefficient to check the correlation between dependent and independent variables. To visualize the correlation I have used </a:t>
            </a:r>
            <a:r>
              <a:rPr lang="en-US" sz="1600" dirty="0" err="1">
                <a:latin typeface="Bahnschrift SemiBold SemiConden" panose="020B0502040204020203" pitchFamily="34" charset="0"/>
              </a:rPr>
              <a:t>heatmap</a:t>
            </a:r>
            <a:r>
              <a:rPr lang="en-US" sz="1600" dirty="0">
                <a:latin typeface="Bahnschrift SemiBold SemiConden" panose="020B0502040204020203" pitchFamily="34" charset="0"/>
              </a:rPr>
              <a:t> and bar plot. </a:t>
            </a:r>
          </a:p>
          <a:p>
            <a:pPr marL="285750" indent="-285750" algn="just">
              <a:buFont typeface="Arial" panose="020B0604020202020204" pitchFamily="34" charset="0"/>
              <a:buChar char="•"/>
            </a:pPr>
            <a:r>
              <a:rPr lang="en-US" sz="1600" dirty="0">
                <a:latin typeface="Bahnschrift SemiBold SemiConden" panose="020B0502040204020203" pitchFamily="34" charset="0"/>
              </a:rPr>
              <a:t>I have used </a:t>
            </a:r>
            <a:r>
              <a:rPr lang="en-US" sz="1600" dirty="0" err="1">
                <a:latin typeface="Bahnschrift SemiBold SemiConden" panose="020B0502040204020203" pitchFamily="34" charset="0"/>
              </a:rPr>
              <a:t>StandardScalar</a:t>
            </a:r>
            <a:r>
              <a:rPr lang="en-US" sz="1600" dirty="0">
                <a:latin typeface="Bahnschrift SemiBold SemiConden" panose="020B0502040204020203" pitchFamily="34" charset="0"/>
              </a:rPr>
              <a:t> method to scale the data to overcome with the issue of data biasness</a:t>
            </a:r>
            <a:r>
              <a:rPr lang="en-US" sz="1600" dirty="0" smtClean="0">
                <a:latin typeface="Bahnschrift SemiBold SemiConden" panose="020B0502040204020203" pitchFamily="34" charset="0"/>
              </a:rPr>
              <a:t>.</a:t>
            </a:r>
            <a:endParaRPr lang="en-US" sz="1600" dirty="0">
              <a:latin typeface="Bahnschrift SemiBold SemiConden" panose="020B0502040204020203" pitchFamily="34" charset="0"/>
            </a:endParaRPr>
          </a:p>
          <a:p>
            <a:pPr marL="285750" indent="-285750" algn="just">
              <a:buFont typeface="Arial" panose="020B0604020202020204" pitchFamily="34" charset="0"/>
              <a:buChar char="•"/>
            </a:pPr>
            <a:r>
              <a:rPr lang="en-US" sz="1600" dirty="0">
                <a:latin typeface="Bahnschrift SemiBold SemiConden" panose="020B0502040204020203" pitchFamily="34" charset="0"/>
              </a:rPr>
              <a:t>Split train and test to build machine learning models. Found best random state and best accuracy. Model building process will be shown in the further steps.</a:t>
            </a:r>
            <a:endParaRPr lang="en-IN" sz="1600" dirty="0">
              <a:latin typeface="Bahnschrift SemiBold SemiConden" panose="020B0502040204020203" pitchFamily="34" charset="0"/>
            </a:endParaRPr>
          </a:p>
        </p:txBody>
      </p:sp>
    </p:spTree>
    <p:extLst>
      <p:ext uri="{BB962C8B-B14F-4D97-AF65-F5344CB8AC3E}">
        <p14:creationId xmlns:p14="http://schemas.microsoft.com/office/powerpoint/2010/main" val="666548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52400"/>
            <a:ext cx="2557110" cy="523220"/>
          </a:xfrm>
          <a:prstGeom prst="rect">
            <a:avLst/>
          </a:prstGeom>
        </p:spPr>
        <p:txBody>
          <a:bodyPr wrap="none">
            <a:spAutoFit/>
          </a:bodyPr>
          <a:lstStyle/>
          <a:p>
            <a:pPr marL="285750" indent="-285750">
              <a:buFont typeface="Arial" panose="020B0604020202020204" pitchFamily="34" charset="0"/>
              <a:buChar char="•"/>
            </a:pPr>
            <a:r>
              <a:rPr lang="en-US" sz="2800" b="1" cap="all" dirty="0">
                <a:ln w="3175" cmpd="sng">
                  <a:noFill/>
                </a:ln>
                <a:effectLst>
                  <a:glow rad="38100">
                    <a:schemeClr val="bg1">
                      <a:lumMod val="65000"/>
                      <a:lumOff val="35000"/>
                      <a:alpha val="40000"/>
                    </a:schemeClr>
                  </a:glow>
                </a:effectLst>
                <a:latin typeface="Bahnschrift SemiBold SemiConden" panose="020B0502040204020203" pitchFamily="34" charset="0"/>
              </a:rPr>
              <a:t>Assumptions:</a:t>
            </a:r>
            <a:endParaRPr lang="en-IN" sz="2800" b="1" u="sng" dirty="0">
              <a:effectLst>
                <a:glow rad="38100">
                  <a:schemeClr val="bg1">
                    <a:lumMod val="65000"/>
                    <a:lumOff val="35000"/>
                    <a:alpha val="40000"/>
                  </a:schemeClr>
                </a:glow>
              </a:effectLst>
              <a:latin typeface="Bahnschrift SemiBold SemiConden" panose="020B0502040204020203" pitchFamily="34" charset="0"/>
            </a:endParaRPr>
          </a:p>
        </p:txBody>
      </p:sp>
      <p:sp>
        <p:nvSpPr>
          <p:cNvPr id="3" name="Rectangle 2"/>
          <p:cNvSpPr/>
          <p:nvPr/>
        </p:nvSpPr>
        <p:spPr>
          <a:xfrm>
            <a:off x="8627" y="569655"/>
            <a:ext cx="9143999" cy="2554545"/>
          </a:xfrm>
          <a:prstGeom prst="rect">
            <a:avLst/>
          </a:prstGeom>
        </p:spPr>
        <p:txBody>
          <a:bodyPr wrap="square">
            <a:spAutoFit/>
          </a:bodyPr>
          <a:lstStyle/>
          <a:p>
            <a:pPr marL="285750" indent="-285750" algn="just">
              <a:buFont typeface="Wingdings" panose="05000000000000000000" pitchFamily="2" charset="2"/>
              <a:buChar char="ü"/>
            </a:pPr>
            <a:r>
              <a:rPr lang="en-US" sz="1600" dirty="0">
                <a:latin typeface="Bahnschrift SemiBold SemiConden" panose="020B0502040204020203" pitchFamily="34" charset="0"/>
              </a:rPr>
              <a:t>Firstly, from the problem statement we got to know that it is a Regression type problem for which we used Regression algorithms to build the model and predicted the price of flight tickets by collecting the from </a:t>
            </a:r>
            <a:r>
              <a:rPr lang="en-US" sz="1600" dirty="0" err="1">
                <a:latin typeface="Bahnschrift SemiBold SemiConden" panose="020B0502040204020203" pitchFamily="34" charset="0"/>
              </a:rPr>
              <a:t>yatra</a:t>
            </a:r>
            <a:r>
              <a:rPr lang="en-US" sz="1600" dirty="0">
                <a:latin typeface="Bahnschrift SemiBold SemiConden" panose="020B0502040204020203" pitchFamily="34" charset="0"/>
              </a:rPr>
              <a:t> website using web scraping</a:t>
            </a:r>
            <a:r>
              <a:rPr lang="en-US" sz="1600" dirty="0" smtClean="0">
                <a:latin typeface="Bahnschrift SemiBold SemiConden" panose="020B0502040204020203" pitchFamily="34" charset="0"/>
              </a:rPr>
              <a:t>.</a:t>
            </a:r>
            <a:endParaRPr lang="en-US" sz="1600" dirty="0">
              <a:latin typeface="Bahnschrift SemiBold SemiConden" panose="020B0502040204020203" pitchFamily="34" charset="0"/>
            </a:endParaRPr>
          </a:p>
          <a:p>
            <a:pPr marL="285750" indent="-285750" algn="just">
              <a:buFont typeface="Wingdings" panose="05000000000000000000" pitchFamily="2" charset="2"/>
              <a:buChar char="ü"/>
            </a:pPr>
            <a:r>
              <a:rPr lang="en-US" sz="1600" dirty="0">
                <a:latin typeface="Bahnschrift SemiBold SemiConden" panose="020B0502040204020203" pitchFamily="34" charset="0"/>
              </a:rPr>
              <a:t>Secondly, from the distribution plots I found skewness in Duration column and from box plots I found outliers in target column and categorical column. Also, based upon the analysis and visualization part we have seen some of the features having somewhat linear relation with label. So, I assumed these features helps in model building and to predict price of the flight tickets. Also, this model helps the buyers to understand the future price of the flight tickets. </a:t>
            </a:r>
          </a:p>
          <a:p>
            <a:pPr marL="285750" indent="-285750" algn="just">
              <a:buFont typeface="Wingdings" panose="05000000000000000000" pitchFamily="2" charset="2"/>
              <a:buChar char="ü"/>
            </a:pPr>
            <a:r>
              <a:rPr lang="en-US" sz="1600" dirty="0">
                <a:latin typeface="Bahnschrift SemiBold SemiConden" panose="020B0502040204020203" pitchFamily="34" charset="0"/>
              </a:rPr>
              <a:t>So, </a:t>
            </a:r>
            <a:r>
              <a:rPr lang="en-IN" sz="1600" dirty="0">
                <a:latin typeface="Bahnschrift SemiBold SemiConden" panose="020B0502040204020203" pitchFamily="34" charset="0"/>
                <a:ea typeface="Calibri" panose="020F0502020204030204" pitchFamily="34" charset="0"/>
                <a:cs typeface="Times New Roman" panose="02020603050405020304" pitchFamily="18" charset="0"/>
              </a:rPr>
              <a:t>I suggest that the sellers and buyers take this model into consideration the features that were deemed as most important as seen in this study might help them estimate the </a:t>
            </a:r>
            <a:r>
              <a:rPr lang="en-US" sz="1600" dirty="0">
                <a:latin typeface="Bahnschrift SemiBold SemiConden" panose="020B0502040204020203" pitchFamily="34" charset="0"/>
                <a:ea typeface="Calibri" panose="020F0502020204030204" pitchFamily="34" charset="0"/>
                <a:cs typeface="Times New Roman" panose="02020603050405020304" pitchFamily="18" charset="0"/>
              </a:rPr>
              <a:t>flight ticket price.</a:t>
            </a:r>
            <a:endParaRPr lang="en-IN" sz="1600" dirty="0">
              <a:latin typeface="Bahnschrift SemiBold SemiConden" panose="020B0502040204020203" pitchFamily="34" charset="0"/>
            </a:endParaRPr>
          </a:p>
        </p:txBody>
      </p:sp>
      <p:sp>
        <p:nvSpPr>
          <p:cNvPr id="4" name="Rectangle 3"/>
          <p:cNvSpPr/>
          <p:nvPr/>
        </p:nvSpPr>
        <p:spPr>
          <a:xfrm>
            <a:off x="8627" y="2996625"/>
            <a:ext cx="3268844" cy="584775"/>
          </a:xfrm>
          <a:prstGeom prst="rect">
            <a:avLst/>
          </a:prstGeom>
        </p:spPr>
        <p:txBody>
          <a:bodyPr wrap="none">
            <a:spAutoFit/>
          </a:bodyPr>
          <a:lstStyle/>
          <a:p>
            <a:pPr marL="285750" indent="-285750">
              <a:buFont typeface="Arial" panose="020B0604020202020204" pitchFamily="34" charset="0"/>
              <a:buChar char="•"/>
            </a:pPr>
            <a:r>
              <a:rPr lang="en-US" sz="3200" cap="all" dirty="0">
                <a:ln w="3175" cmpd="sng">
                  <a:noFill/>
                </a:ln>
                <a:effectLst>
                  <a:glow rad="38100">
                    <a:schemeClr val="bg1">
                      <a:lumMod val="65000"/>
                      <a:lumOff val="35000"/>
                      <a:alpha val="40000"/>
                    </a:schemeClr>
                  </a:glow>
                </a:effectLst>
                <a:latin typeface="Bahnschrift SemiBold SemiConden" panose="020B0502040204020203" pitchFamily="34" charset="0"/>
              </a:rPr>
              <a:t>Model Building:</a:t>
            </a:r>
            <a:endParaRPr lang="en-IN" sz="3200" cap="all" dirty="0">
              <a:ln w="3175" cmpd="sng">
                <a:noFill/>
              </a:ln>
              <a:effectLst>
                <a:glow rad="38100">
                  <a:schemeClr val="bg1">
                    <a:lumMod val="65000"/>
                    <a:lumOff val="35000"/>
                    <a:alpha val="40000"/>
                  </a:schemeClr>
                </a:glow>
              </a:effectLst>
              <a:latin typeface="Bahnschrift SemiBold SemiConden" panose="020B0502040204020203" pitchFamily="34" charset="0"/>
            </a:endParaRPr>
          </a:p>
        </p:txBody>
      </p:sp>
      <p:sp>
        <p:nvSpPr>
          <p:cNvPr id="5" name="Rectangle 4"/>
          <p:cNvSpPr/>
          <p:nvPr/>
        </p:nvSpPr>
        <p:spPr>
          <a:xfrm>
            <a:off x="0" y="3429000"/>
            <a:ext cx="9143999" cy="3525902"/>
          </a:xfrm>
          <a:prstGeom prst="rect">
            <a:avLst/>
          </a:prstGeom>
        </p:spPr>
        <p:txBody>
          <a:bodyPr wrap="square">
            <a:spAutoFit/>
          </a:bodyPr>
          <a:lstStyle/>
          <a:p>
            <a:pPr marL="285750" indent="-285750" algn="just">
              <a:buFont typeface="Wingdings" panose="05000000000000000000" pitchFamily="2" charset="2"/>
              <a:buChar char="Ø"/>
            </a:pPr>
            <a:r>
              <a:rPr lang="en-IN" sz="1400" dirty="0">
                <a:latin typeface="Bahnschrift SemiBold SemiConden" panose="020B0502040204020203" pitchFamily="34" charset="0"/>
                <a:ea typeface="Calibri" panose="020F0502020204030204" pitchFamily="34" charset="0"/>
              </a:rPr>
              <a:t>In this problem “Price” is our target variable which is continuous in nature where we  need to predict the price of flight tickets. </a:t>
            </a:r>
            <a:r>
              <a:rPr lang="en-IN" sz="1400" dirty="0">
                <a:latin typeface="Bahnschrift SemiBold SemiConden" panose="020B0502040204020203" pitchFamily="34" charset="0"/>
                <a:ea typeface="Calibri" panose="020F0502020204030204" pitchFamily="34" charset="0"/>
                <a:cs typeface="Times New Roman" panose="02020603050405020304" pitchFamily="18" charset="0"/>
              </a:rPr>
              <a:t>F</a:t>
            </a:r>
            <a:r>
              <a:rPr lang="en-IN" sz="1400" dirty="0">
                <a:latin typeface="Bahnschrift SemiBold SemiConden" panose="020B0502040204020203" pitchFamily="34" charset="0"/>
                <a:ea typeface="Calibri" panose="020F0502020204030204" pitchFamily="34" charset="0"/>
              </a:rPr>
              <a:t>rom this I can conclude that it is a Regression type problem hence I have used following regression algorithms. </a:t>
            </a:r>
          </a:p>
          <a:p>
            <a:pPr marL="285750" indent="-285750" algn="just">
              <a:lnSpc>
                <a:spcPct val="107000"/>
              </a:lnSpc>
              <a:spcAft>
                <a:spcPts val="800"/>
              </a:spcAft>
              <a:buFont typeface="Wingdings" panose="05000000000000000000" pitchFamily="2" charset="2"/>
              <a:buChar char="Ø"/>
            </a:pPr>
            <a:r>
              <a:rPr lang="en-IN" sz="1400" dirty="0">
                <a:latin typeface="Bahnschrift SemiBold SemiConden" panose="020B0502040204020203" pitchFamily="34" charset="0"/>
                <a:ea typeface="Calibri" panose="020F0502020204030204" pitchFamily="34" charset="0"/>
                <a:cs typeface="Calibri" panose="020F0502020204030204" pitchFamily="34" charset="0"/>
              </a:rPr>
              <a:t>After the pre-processing and data cleaning I left with 11 columns including target and with the help of feature importance bar graph I used these independent features for model building and prediction. </a:t>
            </a:r>
            <a:r>
              <a:rPr lang="en-IN" sz="1400" dirty="0">
                <a:latin typeface="Bahnschrift SemiBold SemiConden" panose="020B0502040204020203" pitchFamily="34" charset="0"/>
                <a:ea typeface="Calibri" panose="020F0502020204030204" pitchFamily="34" charset="0"/>
                <a:cs typeface="Times New Roman" panose="02020603050405020304" pitchFamily="18" charset="0"/>
              </a:rPr>
              <a:t>The algorithms used on training the data are as follows:</a:t>
            </a:r>
          </a:p>
          <a:p>
            <a:pPr marL="857250" lvl="1" indent="-400050" algn="just">
              <a:lnSpc>
                <a:spcPct val="107000"/>
              </a:lnSpc>
              <a:spcAft>
                <a:spcPts val="800"/>
              </a:spcAft>
              <a:buFont typeface="+mj-lt"/>
              <a:buAutoNum type="romanLcPeriod"/>
            </a:pPr>
            <a:r>
              <a:rPr lang="en-IN" sz="1400" dirty="0">
                <a:latin typeface="Bahnschrift SemiBold SemiConden" panose="020B0502040204020203" pitchFamily="34" charset="0"/>
                <a:ea typeface="Calibri" panose="020F0502020204030204" pitchFamily="34" charset="0"/>
                <a:cs typeface="Times New Roman" panose="02020603050405020304" pitchFamily="18" charset="0"/>
              </a:rPr>
              <a:t>Decision Tree </a:t>
            </a:r>
            <a:r>
              <a:rPr lang="en-IN" sz="1400" dirty="0" err="1">
                <a:latin typeface="Bahnschrift SemiBold SemiConden" panose="020B0502040204020203" pitchFamily="34" charset="0"/>
                <a:ea typeface="Calibri" panose="020F0502020204030204" pitchFamily="34" charset="0"/>
                <a:cs typeface="Times New Roman" panose="02020603050405020304" pitchFamily="18" charset="0"/>
              </a:rPr>
              <a:t>Regressor</a:t>
            </a:r>
            <a:endParaRPr lang="en-IN" sz="1400" dirty="0">
              <a:latin typeface="Bahnschrift SemiBold SemiConden" panose="020B0502040204020203" pitchFamily="34"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sz="1400" dirty="0">
                <a:latin typeface="Bahnschrift SemiBold SemiConden" panose="020B0502040204020203" pitchFamily="34" charset="0"/>
                <a:ea typeface="Calibri" panose="020F0502020204030204" pitchFamily="34" charset="0"/>
                <a:cs typeface="Times New Roman" panose="02020603050405020304" pitchFamily="18" charset="0"/>
              </a:rPr>
              <a:t>Random Forest </a:t>
            </a:r>
            <a:r>
              <a:rPr lang="en-IN" sz="1400" dirty="0" err="1">
                <a:latin typeface="Bahnschrift SemiBold SemiConden" panose="020B0502040204020203" pitchFamily="34" charset="0"/>
                <a:ea typeface="Calibri" panose="020F0502020204030204" pitchFamily="34" charset="0"/>
                <a:cs typeface="Times New Roman" panose="02020603050405020304" pitchFamily="18" charset="0"/>
              </a:rPr>
              <a:t>Regressor</a:t>
            </a:r>
            <a:endParaRPr lang="en-IN" sz="1400" dirty="0">
              <a:latin typeface="Bahnschrift SemiBold SemiConden" panose="020B0502040204020203" pitchFamily="34"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sz="1400" dirty="0">
                <a:latin typeface="Bahnschrift SemiBold SemiConden" panose="020B0502040204020203" pitchFamily="34" charset="0"/>
                <a:ea typeface="Calibri" panose="020F0502020204030204" pitchFamily="34" charset="0"/>
                <a:cs typeface="Calibri" panose="020F0502020204030204" pitchFamily="34" charset="0"/>
              </a:rPr>
              <a:t>Extra Trees </a:t>
            </a:r>
            <a:r>
              <a:rPr lang="en-IN" sz="1400" dirty="0" err="1">
                <a:latin typeface="Bahnschrift SemiBold SemiConden" panose="020B0502040204020203" pitchFamily="34" charset="0"/>
                <a:ea typeface="Calibri" panose="020F0502020204030204" pitchFamily="34" charset="0"/>
                <a:cs typeface="Times New Roman" panose="02020603050405020304" pitchFamily="18" charset="0"/>
              </a:rPr>
              <a:t>Regressor</a:t>
            </a:r>
            <a:endParaRPr lang="en-IN" sz="1400" dirty="0">
              <a:latin typeface="Bahnschrift SemiBold SemiConden" panose="020B0502040204020203" pitchFamily="34"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sz="1400" dirty="0">
                <a:latin typeface="Bahnschrift SemiBold SemiConden" panose="020B0502040204020203" pitchFamily="34" charset="0"/>
                <a:ea typeface="Calibri" panose="020F0502020204030204" pitchFamily="34" charset="0"/>
                <a:cs typeface="Calibri" panose="020F0502020204030204" pitchFamily="34" charset="0"/>
              </a:rPr>
              <a:t>Gradient Boosting </a:t>
            </a:r>
            <a:r>
              <a:rPr lang="en-IN" sz="1400" dirty="0" err="1">
                <a:latin typeface="Bahnschrift SemiBold SemiConden" panose="020B0502040204020203" pitchFamily="34" charset="0"/>
                <a:ea typeface="Calibri" panose="020F0502020204030204" pitchFamily="34" charset="0"/>
                <a:cs typeface="Times New Roman" panose="02020603050405020304" pitchFamily="18" charset="0"/>
              </a:rPr>
              <a:t>Regressor</a:t>
            </a:r>
            <a:r>
              <a:rPr lang="en-IN" sz="1400" dirty="0">
                <a:latin typeface="Bahnschrift SemiBold SemiConden" panose="020B0502040204020203" pitchFamily="34" charset="0"/>
                <a:ea typeface="Calibri" panose="020F0502020204030204" pitchFamily="34" charset="0"/>
                <a:cs typeface="Times New Roman" panose="02020603050405020304" pitchFamily="18" charset="0"/>
              </a:rPr>
              <a:t> </a:t>
            </a:r>
          </a:p>
          <a:p>
            <a:pPr marL="857250" lvl="1" indent="-400050" algn="just">
              <a:lnSpc>
                <a:spcPct val="107000"/>
              </a:lnSpc>
              <a:spcAft>
                <a:spcPts val="800"/>
              </a:spcAft>
              <a:buFont typeface="+mj-lt"/>
              <a:buAutoNum type="romanLcPeriod"/>
            </a:pPr>
            <a:r>
              <a:rPr lang="en-IN" sz="1400" dirty="0">
                <a:latin typeface="Bahnschrift SemiBold SemiConden" panose="020B0502040204020203" pitchFamily="34" charset="0"/>
                <a:ea typeface="Calibri" panose="020F0502020204030204" pitchFamily="34" charset="0"/>
                <a:cs typeface="Calibri" panose="020F0502020204030204" pitchFamily="34" charset="0"/>
              </a:rPr>
              <a:t>Extreme Gradient Boosting </a:t>
            </a:r>
            <a:r>
              <a:rPr lang="en-IN" sz="1400" dirty="0" err="1">
                <a:latin typeface="Bahnschrift SemiBold SemiConden" panose="020B0502040204020203" pitchFamily="34" charset="0"/>
                <a:ea typeface="Calibri" panose="020F0502020204030204" pitchFamily="34" charset="0"/>
                <a:cs typeface="Times New Roman" panose="02020603050405020304" pitchFamily="18" charset="0"/>
              </a:rPr>
              <a:t>Regressor</a:t>
            </a:r>
            <a:r>
              <a:rPr lang="en-IN" sz="1400" dirty="0">
                <a:latin typeface="Bahnschrift SemiBold SemiConden" panose="020B0502040204020203" pitchFamily="34" charset="0"/>
                <a:ea typeface="Calibri" panose="020F0502020204030204" pitchFamily="34" charset="0"/>
                <a:cs typeface="Calibri" panose="020F0502020204030204" pitchFamily="34" charset="0"/>
              </a:rPr>
              <a:t> (XGB)</a:t>
            </a:r>
            <a:endParaRPr lang="en-IN" sz="1400" dirty="0">
              <a:latin typeface="Bahnschrift SemiBold SemiConden" panose="020B0502040204020203" pitchFamily="34"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sz="1400" dirty="0">
                <a:latin typeface="Bahnschrift SemiBold SemiConden" panose="020B0502040204020203" pitchFamily="34" charset="0"/>
                <a:ea typeface="Calibri" panose="020F0502020204030204" pitchFamily="34" charset="0"/>
                <a:cs typeface="Calibri" panose="020F0502020204030204" pitchFamily="34" charset="0"/>
              </a:rPr>
              <a:t>Bagging </a:t>
            </a:r>
            <a:r>
              <a:rPr lang="en-IN" sz="1400" dirty="0" err="1">
                <a:latin typeface="Bahnschrift SemiBold SemiConden" panose="020B0502040204020203" pitchFamily="34" charset="0"/>
                <a:ea typeface="Calibri" panose="020F0502020204030204" pitchFamily="34" charset="0"/>
                <a:cs typeface="Times New Roman" panose="02020603050405020304" pitchFamily="18" charset="0"/>
              </a:rPr>
              <a:t>Regressor</a:t>
            </a:r>
            <a:endParaRPr lang="en-IN" sz="1400" dirty="0">
              <a:latin typeface="Bahnschrift SemiBold SemiConden" panose="020B0502040204020203" pitchFamily="34"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sz="1400" dirty="0">
                <a:latin typeface="Bahnschrift SemiBold SemiConden" panose="020B0502040204020203" pitchFamily="34" charset="0"/>
                <a:ea typeface="Calibri" panose="020F0502020204030204" pitchFamily="34" charset="0"/>
                <a:cs typeface="Times New Roman" panose="02020603050405020304" pitchFamily="18" charset="0"/>
              </a:rPr>
              <a:t>KNN </a:t>
            </a:r>
            <a:r>
              <a:rPr lang="en-IN" sz="1400" dirty="0" err="1">
                <a:latin typeface="Bahnschrift SemiBold SemiConden" panose="020B0502040204020203" pitchFamily="34" charset="0"/>
                <a:ea typeface="Calibri" panose="020F0502020204030204" pitchFamily="34" charset="0"/>
                <a:cs typeface="Times New Roman" panose="02020603050405020304" pitchFamily="18" charset="0"/>
              </a:rPr>
              <a:t>Regressor</a:t>
            </a:r>
            <a:endParaRPr lang="en-IN" sz="1400" dirty="0">
              <a:latin typeface="Bahnschrift SemiBold SemiConden"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91624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76200"/>
            <a:ext cx="3312125" cy="523220"/>
          </a:xfrm>
          <a:prstGeom prst="rect">
            <a:avLst/>
          </a:prstGeom>
        </p:spPr>
        <p:txBody>
          <a:bodyPr wrap="none">
            <a:spAutoFit/>
          </a:bodyPr>
          <a:lstStyle/>
          <a:p>
            <a:pPr marL="457200" indent="-457200">
              <a:buFont typeface="Arial" panose="020B0604020202020204" pitchFamily="34" charset="0"/>
              <a:buChar char="•"/>
            </a:pPr>
            <a:r>
              <a:rPr lang="en-IN" sz="2800" dirty="0">
                <a:latin typeface="Bahnschrift SemiBold SemiConden" panose="020B0502040204020203" pitchFamily="34" charset="0"/>
              </a:rPr>
              <a:t>Best Random State</a:t>
            </a:r>
            <a:endParaRPr lang="en-US" sz="2800" dirty="0">
              <a:latin typeface="Bahnschrift SemiBold SemiConden" panose="020B0502040204020203" pitchFamily="34" charset="0"/>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2101"/>
          <a:stretch/>
        </p:blipFill>
        <p:spPr bwMode="auto">
          <a:xfrm>
            <a:off x="102079" y="533400"/>
            <a:ext cx="4088921" cy="1683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267200" y="533400"/>
            <a:ext cx="4572000" cy="646331"/>
          </a:xfrm>
          <a:prstGeom prst="rect">
            <a:avLst/>
          </a:prstGeom>
        </p:spPr>
        <p:txBody>
          <a:bodyPr>
            <a:spAutoFit/>
          </a:bodyPr>
          <a:lstStyle/>
          <a:p>
            <a:pPr marL="285750" indent="-285750">
              <a:buFont typeface="Arial" panose="020B0604020202020204" pitchFamily="34" charset="0"/>
              <a:buChar char="•"/>
            </a:pPr>
            <a:r>
              <a:rPr lang="en-US" dirty="0">
                <a:latin typeface="Bahnschrift SemiBold SemiConden" panose="020B0502040204020203" pitchFamily="34" charset="0"/>
              </a:rPr>
              <a:t>Here we are getting accuracy score of 93% with Random state 123</a:t>
            </a:r>
            <a:endParaRPr lang="en-US" dirty="0">
              <a:latin typeface="Bahnschrift SemiBold SemiConden" panose="020B0502040204020203" pitchFamily="34" charset="0"/>
            </a:endParaRP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362200"/>
            <a:ext cx="31242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1" y="2362200"/>
            <a:ext cx="30480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2" y="2362200"/>
            <a:ext cx="2819398"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421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1" y="76201"/>
            <a:ext cx="3047999" cy="3581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76202"/>
            <a:ext cx="2895600" cy="3352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76202"/>
            <a:ext cx="3047999" cy="3581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3429000"/>
            <a:ext cx="28956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6703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51" y="152400"/>
            <a:ext cx="3728049" cy="3305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152401"/>
            <a:ext cx="3652522" cy="3305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462524" y="152400"/>
            <a:ext cx="1681476" cy="2727029"/>
          </a:xfrm>
          <a:prstGeom prst="rect">
            <a:avLst/>
          </a:prstGeom>
        </p:spPr>
        <p:txBody>
          <a:bodyPr wrap="square">
            <a:spAutoFit/>
          </a:bodyPr>
          <a:lstStyle/>
          <a:p>
            <a:pPr>
              <a:lnSpc>
                <a:spcPct val="107000"/>
              </a:lnSpc>
              <a:spcAft>
                <a:spcPts val="800"/>
              </a:spcAft>
            </a:pPr>
            <a:r>
              <a:rPr lang="en-IN" sz="1600" dirty="0">
                <a:latin typeface="Bahnschrift SemiBold SemiConden" panose="020B0502040204020203" pitchFamily="34" charset="0"/>
                <a:ea typeface="Calibri" panose="020F0502020204030204" pitchFamily="34" charset="0"/>
                <a:cs typeface="Calibri" panose="020F0502020204030204" pitchFamily="34" charset="0"/>
              </a:rPr>
              <a:t>I have used </a:t>
            </a:r>
            <a:r>
              <a:rPr lang="en-IN" sz="1600" dirty="0" err="1">
                <a:latin typeface="Bahnschrift SemiBold SemiConden" panose="020B0502040204020203" pitchFamily="34" charset="0"/>
                <a:ea typeface="Calibri" panose="020F0502020204030204" pitchFamily="34" charset="0"/>
                <a:cs typeface="Calibri" panose="020F0502020204030204" pitchFamily="34" charset="0"/>
              </a:rPr>
              <a:t>GridSearchCV</a:t>
            </a:r>
            <a:r>
              <a:rPr lang="en-IN" sz="1600" dirty="0">
                <a:latin typeface="Bahnschrift SemiBold SemiConden" panose="020B0502040204020203" pitchFamily="34" charset="0"/>
                <a:ea typeface="Calibri" panose="020F0502020204030204" pitchFamily="34" charset="0"/>
                <a:cs typeface="Calibri" panose="020F0502020204030204" pitchFamily="34" charset="0"/>
              </a:rPr>
              <a:t> to get the best parameters of XGB </a:t>
            </a:r>
            <a:r>
              <a:rPr lang="en-IN" sz="1600" dirty="0" err="1">
                <a:latin typeface="Bahnschrift SemiBold SemiConden" panose="020B0502040204020203" pitchFamily="34" charset="0"/>
                <a:ea typeface="Calibri" panose="020F0502020204030204" pitchFamily="34" charset="0"/>
                <a:cs typeface="Calibri" panose="020F0502020204030204" pitchFamily="34" charset="0"/>
              </a:rPr>
              <a:t>Regressor</a:t>
            </a:r>
            <a:r>
              <a:rPr lang="en-IN" sz="1600" dirty="0">
                <a:latin typeface="Bahnschrift SemiBold SemiConden" panose="020B0502040204020203" pitchFamily="34" charset="0"/>
                <a:ea typeface="Calibri" panose="020F0502020204030204" pitchFamily="34" charset="0"/>
                <a:cs typeface="Calibri" panose="020F0502020204030204" pitchFamily="34" charset="0"/>
              </a:rPr>
              <a:t>. And used all the obtained parameters to get the accuracy of final model.</a:t>
            </a:r>
            <a:endParaRPr lang="en-IN" sz="1600" dirty="0">
              <a:latin typeface="Bahnschrift SemiBold SemiConden" panose="020B0502040204020203" pitchFamily="34" charset="0"/>
              <a:ea typeface="Calibri" panose="020F0502020204030204" pitchFamily="34" charset="0"/>
              <a:cs typeface="Times New Roman" panose="02020603050405020304" pitchFamily="18" charset="0"/>
            </a:endParaRPr>
          </a:p>
        </p:txBody>
      </p:sp>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51" y="3458056"/>
            <a:ext cx="3057259" cy="332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9210" y="3458056"/>
            <a:ext cx="3871190" cy="332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010400" y="3458057"/>
            <a:ext cx="2133600" cy="3016210"/>
          </a:xfrm>
          <a:prstGeom prst="rect">
            <a:avLst/>
          </a:prstGeom>
        </p:spPr>
        <p:txBody>
          <a:bodyPr wrap="square">
            <a:spAutoFit/>
          </a:bodyPr>
          <a:lstStyle/>
          <a:p>
            <a:pPr marL="285750" indent="-285750">
              <a:spcBef>
                <a:spcPts val="300"/>
              </a:spcBef>
              <a:spcAft>
                <a:spcPts val="300"/>
              </a:spcAft>
              <a:buFont typeface="Arial" panose="020B0604020202020204" pitchFamily="34" charset="0"/>
              <a:buChar char="•"/>
            </a:pPr>
            <a:r>
              <a:rPr lang="en-IN" dirty="0">
                <a:latin typeface="Bahnschrift SemiBold SemiConden" panose="020B0502040204020203" pitchFamily="34" charset="0"/>
                <a:ea typeface="Calibri" panose="020F0502020204030204" pitchFamily="34" charset="0"/>
                <a:cs typeface="Times New Roman" panose="02020603050405020304" pitchFamily="18" charset="0"/>
              </a:rPr>
              <a:t>I have saved my best model using .</a:t>
            </a:r>
            <a:r>
              <a:rPr lang="en-IN" dirty="0" err="1">
                <a:latin typeface="Bahnschrift SemiBold SemiConden" panose="020B0502040204020203" pitchFamily="34" charset="0"/>
                <a:ea typeface="Calibri" panose="020F0502020204030204" pitchFamily="34" charset="0"/>
                <a:cs typeface="Times New Roman" panose="02020603050405020304" pitchFamily="18" charset="0"/>
              </a:rPr>
              <a:t>pkl</a:t>
            </a:r>
            <a:r>
              <a:rPr lang="en-IN" dirty="0">
                <a:latin typeface="Bahnschrift SemiBold SemiConden" panose="020B0502040204020203" pitchFamily="34" charset="0"/>
                <a:ea typeface="Calibri" panose="020F0502020204030204" pitchFamily="34" charset="0"/>
                <a:cs typeface="Times New Roman" panose="02020603050405020304" pitchFamily="18" charset="0"/>
              </a:rPr>
              <a:t> as follows</a:t>
            </a:r>
            <a:r>
              <a:rPr lang="en-IN" b="1" dirty="0" smtClean="0">
                <a:latin typeface="Bahnschrift SemiBold SemiConden" panose="020B0502040204020203" pitchFamily="34" charset="0"/>
                <a:ea typeface="Calibri" panose="020F0502020204030204" pitchFamily="34" charset="0"/>
                <a:cs typeface="Times New Roman" panose="02020603050405020304" pitchFamily="18" charset="0"/>
              </a:rPr>
              <a:t>.</a:t>
            </a:r>
          </a:p>
          <a:p>
            <a:pPr>
              <a:spcBef>
                <a:spcPts val="300"/>
              </a:spcBef>
              <a:spcAft>
                <a:spcPts val="300"/>
              </a:spcAft>
            </a:pPr>
            <a:endParaRPr lang="en-IN" dirty="0">
              <a:latin typeface="Bahnschrift SemiBold SemiConden" panose="020B0502040204020203" pitchFamily="34" charset="0"/>
              <a:ea typeface="Calibri" panose="020F0502020204030204" pitchFamily="34" charset="0"/>
              <a:cs typeface="Times New Roman" panose="02020603050405020304" pitchFamily="18" charset="0"/>
            </a:endParaRPr>
          </a:p>
          <a:p>
            <a:pPr marL="285750" indent="-285750">
              <a:spcBef>
                <a:spcPts val="300"/>
              </a:spcBef>
              <a:spcAft>
                <a:spcPts val="300"/>
              </a:spcAft>
              <a:buFont typeface="Arial" panose="020B0604020202020204" pitchFamily="34" charset="0"/>
              <a:buChar char="•"/>
            </a:pPr>
            <a:r>
              <a:rPr lang="en-IN" dirty="0">
                <a:latin typeface="Bahnschrift SemiBold SemiConden" panose="020B0502040204020203" pitchFamily="34" charset="0"/>
                <a:ea typeface="Calibri" panose="020F0502020204030204" pitchFamily="34" charset="0"/>
                <a:cs typeface="Times New Roman" panose="02020603050405020304" pitchFamily="18" charset="0"/>
              </a:rPr>
              <a:t>Now after saving the best model, loading my saved model and predicting the test values.</a:t>
            </a:r>
            <a:endParaRPr lang="en-IN" dirty="0">
              <a:latin typeface="Bahnschrift SemiBold SemiConden"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51052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02" y="0"/>
            <a:ext cx="9155502" cy="707886"/>
          </a:xfrm>
          <a:prstGeom prst="rect">
            <a:avLst/>
          </a:prstGeom>
        </p:spPr>
        <p:txBody>
          <a:bodyPr wrap="square">
            <a:spAutoFit/>
          </a:bodyPr>
          <a:lstStyle/>
          <a:p>
            <a:pPr algn="ctr"/>
            <a:r>
              <a:rPr lang="en-US" sz="4000" b="1" dirty="0">
                <a:latin typeface="Bahnschrift SemiBold SemiConden" panose="020B0502040204020203" pitchFamily="34" charset="0"/>
              </a:rPr>
              <a:t>CONCLUSION</a:t>
            </a:r>
            <a:endParaRPr lang="en-IN" sz="4000" b="1" dirty="0">
              <a:latin typeface="Bahnschrift SemiBold SemiConden" panose="020B0502040204020203" pitchFamily="34" charset="0"/>
            </a:endParaRPr>
          </a:p>
        </p:txBody>
      </p:sp>
      <p:sp>
        <p:nvSpPr>
          <p:cNvPr id="3" name="Rectangle 2"/>
          <p:cNvSpPr/>
          <p:nvPr/>
        </p:nvSpPr>
        <p:spPr>
          <a:xfrm>
            <a:off x="-11502" y="707886"/>
            <a:ext cx="9155502" cy="6186309"/>
          </a:xfrm>
          <a:prstGeom prst="rect">
            <a:avLst/>
          </a:prstGeom>
        </p:spPr>
        <p:txBody>
          <a:bodyPr wrap="square">
            <a:spAutoFit/>
          </a:bodyPr>
          <a:lstStyle/>
          <a:p>
            <a:pPr marL="285750" indent="-285750" algn="just">
              <a:buFont typeface="Wingdings" panose="05000000000000000000" pitchFamily="2" charset="2"/>
              <a:buChar char="Ø"/>
            </a:pPr>
            <a:r>
              <a:rPr lang="en-US" sz="1650" dirty="0">
                <a:latin typeface="Bahnschrift SemiCondensed" panose="020B0502040204020203" pitchFamily="34" charset="0"/>
              </a:rPr>
              <a:t>The case study aims to give an idea of applying Machine Learning algorithms to predict the price of the flight tickets. After the completion of this project, we got an insight of how to collect data, pre-processing the data, analyze the data, cleaning the data and building a model.</a:t>
            </a:r>
          </a:p>
          <a:p>
            <a:pPr marL="285750" indent="-285750" algn="just">
              <a:buFont typeface="Wingdings" panose="05000000000000000000" pitchFamily="2" charset="2"/>
              <a:buChar char="Ø"/>
            </a:pPr>
            <a:r>
              <a:rPr lang="en-US" sz="1650" dirty="0">
                <a:latin typeface="Bahnschrift SemiCondensed" panose="020B0502040204020203" pitchFamily="34" charset="0"/>
              </a:rPr>
              <a:t>First we collected the flights data from website </a:t>
            </a:r>
            <a:r>
              <a:rPr lang="en-US" sz="1650" dirty="0" err="1">
                <a:latin typeface="Bahnschrift SemiCondensed" panose="020B0502040204020203" pitchFamily="34" charset="0"/>
              </a:rPr>
              <a:t>yatra</a:t>
            </a:r>
            <a:r>
              <a:rPr lang="en-US" sz="1650" dirty="0">
                <a:latin typeface="Bahnschrift SemiCondensed" panose="020B0502040204020203" pitchFamily="34" charset="0"/>
              </a:rPr>
              <a:t> and it was done by using Web scraping. The framework used for web scraping was Selenium, which has an advantage of automating our process of collecting data. We collected almost 5303 of data which contained the ticket price of the flights and other related features. Then, the scrapped data was saved in a excel file so that we can use further and analyze the data.</a:t>
            </a:r>
          </a:p>
          <a:p>
            <a:pPr marL="285750" indent="-285750" algn="just">
              <a:buFont typeface="Wingdings" panose="05000000000000000000" pitchFamily="2" charset="2"/>
              <a:buChar char="Ø"/>
            </a:pPr>
            <a:r>
              <a:rPr lang="en-US" sz="1650" dirty="0">
                <a:latin typeface="Bahnschrift SemiCondensed" panose="020B0502040204020203" pitchFamily="34" charset="0"/>
              </a:rPr>
              <a:t>Then we loaded the dataset and have done data cleaning, EDA process and pre-processing techniques like checking outliers, skewness, correlation, scaling data etc. And got better insights from data visualization.</a:t>
            </a:r>
          </a:p>
          <a:p>
            <a:pPr marL="285750" indent="-285750" algn="just">
              <a:buFont typeface="Wingdings" panose="05000000000000000000" pitchFamily="2" charset="2"/>
              <a:buChar char="Ø"/>
            </a:pPr>
            <a:r>
              <a:rPr lang="en-US" sz="1650" dirty="0">
                <a:latin typeface="Bahnschrift SemiCondensed" panose="020B0502040204020203" pitchFamily="34" charset="0"/>
              </a:rPr>
              <a:t>From the visualizations we got to know that flight ticket prices change during morning and evening time of the day. From the distribution plots we came to know that the prices of the flight tickets are going up and down, they are not fixed at a time. Also, from this graph we found prices are increasing in large amounts. From plots we found that the prices are tending to go up as the time is approaching from morning to evening. From the categorical plots (bar and box) we came to know that early morning and late night flights are cheaper compared to working hours. From the categorical plots we found that the flight ticket prices increases as the person get near to departure time. That is last minute flights are very expensive. From the bar plot we got to know that both Indigo and </a:t>
            </a:r>
            <a:r>
              <a:rPr lang="en-US" sz="1650" dirty="0" err="1">
                <a:latin typeface="Bahnschrift SemiCondensed" panose="020B0502040204020203" pitchFamily="34" charset="0"/>
              </a:rPr>
              <a:t>Spicejet</a:t>
            </a:r>
            <a:r>
              <a:rPr lang="en-US" sz="1650" dirty="0">
                <a:latin typeface="Bahnschrift SemiCondensed" panose="020B0502040204020203" pitchFamily="34" charset="0"/>
              </a:rPr>
              <a:t> airways almost having same ticket fares. </a:t>
            </a:r>
          </a:p>
          <a:p>
            <a:pPr marL="285750" indent="-285750" algn="just">
              <a:buFont typeface="Wingdings" panose="05000000000000000000" pitchFamily="2" charset="2"/>
              <a:buChar char="Ø"/>
            </a:pPr>
            <a:r>
              <a:rPr lang="en-US" sz="1650" dirty="0">
                <a:latin typeface="Bahnschrift SemiCondensed" panose="020B0502040204020203" pitchFamily="34" charset="0"/>
              </a:rPr>
              <a:t>After separating our train and test data, we started running different ML regression algorithms to find out the best performing model on the basis of different metrics like R2 Score MAE, MSE, RMSE. We got Extra Trees </a:t>
            </a:r>
            <a:r>
              <a:rPr lang="en-US" sz="1650" dirty="0" err="1">
                <a:latin typeface="Bahnschrift SemiCondensed" panose="020B0502040204020203" pitchFamily="34" charset="0"/>
              </a:rPr>
              <a:t>Regressor</a:t>
            </a:r>
            <a:r>
              <a:rPr lang="en-US" sz="1650" dirty="0">
                <a:latin typeface="Bahnschrift SemiCondensed" panose="020B0502040204020203" pitchFamily="34" charset="0"/>
              </a:rPr>
              <a:t> as the best model among all the models. On this basis we performed the </a:t>
            </a:r>
            <a:r>
              <a:rPr lang="en-US" sz="1650" dirty="0" err="1">
                <a:latin typeface="Bahnschrift SemiCondensed" panose="020B0502040204020203" pitchFamily="34" charset="0"/>
              </a:rPr>
              <a:t>Hyperparameter</a:t>
            </a:r>
            <a:r>
              <a:rPr lang="en-US" sz="1650" dirty="0">
                <a:latin typeface="Bahnschrift SemiCondensed" panose="020B0502040204020203" pitchFamily="34" charset="0"/>
              </a:rPr>
              <a:t> tuning to find out the best parameter and improving the scores. The R2 score increased after tuning so, we concluded that Extra Trees </a:t>
            </a:r>
            <a:r>
              <a:rPr lang="en-US" sz="1650" dirty="0" err="1">
                <a:latin typeface="Bahnschrift SemiCondensed" panose="020B0502040204020203" pitchFamily="34" charset="0"/>
              </a:rPr>
              <a:t>Regressor</a:t>
            </a:r>
            <a:r>
              <a:rPr lang="en-US" sz="1650" dirty="0">
                <a:latin typeface="Bahnschrift SemiCondensed" panose="020B0502040204020203" pitchFamily="34" charset="0"/>
              </a:rPr>
              <a:t> as the best model as it was giving high R2 score after tuning.</a:t>
            </a:r>
            <a:endParaRPr lang="en-US" sz="1650" dirty="0">
              <a:latin typeface="Bahnschrift SemiCondensed" panose="020B0502040204020203" pitchFamily="34" charset="0"/>
            </a:endParaRPr>
          </a:p>
        </p:txBody>
      </p:sp>
    </p:spTree>
    <p:extLst>
      <p:ext uri="{BB962C8B-B14F-4D97-AF65-F5344CB8AC3E}">
        <p14:creationId xmlns:p14="http://schemas.microsoft.com/office/powerpoint/2010/main" val="3507408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337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2400"/>
            <a:ext cx="8534400" cy="707886"/>
          </a:xfrm>
          <a:prstGeom prst="rect">
            <a:avLst/>
          </a:prstGeom>
        </p:spPr>
        <p:txBody>
          <a:bodyPr wrap="square">
            <a:spAutoFit/>
          </a:bodyPr>
          <a:lstStyle/>
          <a:p>
            <a:r>
              <a:rPr lang="en-IN" sz="4000" b="1" dirty="0" smtClean="0">
                <a:latin typeface="Bahnschrift SemiBold" panose="020B0502040204020203" pitchFamily="34" charset="0"/>
              </a:rPr>
              <a:t>INDEX</a:t>
            </a:r>
            <a:endParaRPr lang="en-US" sz="4000" dirty="0">
              <a:latin typeface="Bahnschrift SemiBold" panose="020B0502040204020203" pitchFamily="34" charset="0"/>
            </a:endParaRPr>
          </a:p>
        </p:txBody>
      </p:sp>
      <p:sp>
        <p:nvSpPr>
          <p:cNvPr id="3" name="Rectangle 2"/>
          <p:cNvSpPr/>
          <p:nvPr/>
        </p:nvSpPr>
        <p:spPr>
          <a:xfrm>
            <a:off x="304800" y="881768"/>
            <a:ext cx="8686800" cy="4968027"/>
          </a:xfrm>
          <a:prstGeom prst="rect">
            <a:avLst/>
          </a:prstGeom>
        </p:spPr>
        <p:txBody>
          <a:bodyPr wrap="square">
            <a:spAutoFit/>
          </a:bodyPr>
          <a:lstStyle/>
          <a:p>
            <a:pPr>
              <a:spcBef>
                <a:spcPts val="300"/>
              </a:spcBef>
              <a:spcAft>
                <a:spcPts val="800"/>
              </a:spcAft>
              <a:buFont typeface="Wingdings" panose="05000000000000000000" pitchFamily="2" charset="2"/>
              <a:buChar char="Ø"/>
            </a:pPr>
            <a:r>
              <a:rPr lang="en-US" b="1" dirty="0" smtClean="0">
                <a:latin typeface="Bahnschrift SemiBold" panose="020B0502040204020203" pitchFamily="34" charset="0"/>
              </a:rPr>
              <a:t>Introduction</a:t>
            </a:r>
          </a:p>
          <a:p>
            <a:pPr>
              <a:spcBef>
                <a:spcPts val="300"/>
              </a:spcBef>
              <a:spcAft>
                <a:spcPts val="800"/>
              </a:spcAft>
              <a:buFont typeface="Wingdings" panose="05000000000000000000" pitchFamily="2" charset="2"/>
              <a:buChar char="Ø"/>
            </a:pPr>
            <a:r>
              <a:rPr lang="en-US" b="1" dirty="0" smtClean="0">
                <a:latin typeface="Bahnschrift SemiBold" panose="020B0502040204020203" pitchFamily="34" charset="0"/>
              </a:rPr>
              <a:t>Problem Statement.</a:t>
            </a:r>
          </a:p>
          <a:p>
            <a:pPr>
              <a:spcBef>
                <a:spcPts val="300"/>
              </a:spcBef>
              <a:spcAft>
                <a:spcPts val="800"/>
              </a:spcAft>
              <a:buFont typeface="Wingdings" panose="05000000000000000000" pitchFamily="2" charset="2"/>
              <a:buChar char="Ø"/>
            </a:pPr>
            <a:r>
              <a:rPr lang="en-US" b="1" dirty="0" smtClean="0">
                <a:latin typeface="Bahnschrift SemiBold" panose="020B0502040204020203" pitchFamily="34" charset="0"/>
              </a:rPr>
              <a:t>Problem Understanding.</a:t>
            </a:r>
          </a:p>
          <a:p>
            <a:pPr>
              <a:spcBef>
                <a:spcPts val="300"/>
              </a:spcBef>
              <a:spcAft>
                <a:spcPts val="800"/>
              </a:spcAft>
              <a:buFont typeface="Wingdings" panose="05000000000000000000" pitchFamily="2" charset="2"/>
              <a:buChar char="Ø"/>
            </a:pPr>
            <a:r>
              <a:rPr lang="en-US" b="1" dirty="0" smtClean="0">
                <a:latin typeface="Bahnschrift SemiBold" panose="020B0502040204020203" pitchFamily="34" charset="0"/>
              </a:rPr>
              <a:t>What is Flight Price Prediction?</a:t>
            </a:r>
          </a:p>
          <a:p>
            <a:pPr>
              <a:spcBef>
                <a:spcPts val="300"/>
              </a:spcBef>
              <a:spcAft>
                <a:spcPts val="800"/>
              </a:spcAft>
              <a:buFont typeface="Wingdings" panose="05000000000000000000" pitchFamily="2" charset="2"/>
              <a:buChar char="Ø"/>
            </a:pPr>
            <a:r>
              <a:rPr lang="en-US" b="1" dirty="0" smtClean="0">
                <a:latin typeface="Bahnschrift SemiBold" panose="020B0502040204020203" pitchFamily="34" charset="0"/>
              </a:rPr>
              <a:t>Importance of flight price prediction.</a:t>
            </a:r>
          </a:p>
          <a:p>
            <a:pPr>
              <a:spcBef>
                <a:spcPts val="300"/>
              </a:spcBef>
              <a:spcAft>
                <a:spcPts val="800"/>
              </a:spcAft>
              <a:buFont typeface="Wingdings" panose="05000000000000000000" pitchFamily="2" charset="2"/>
              <a:buChar char="Ø"/>
            </a:pPr>
            <a:r>
              <a:rPr lang="en-US" b="1" dirty="0" smtClean="0">
                <a:latin typeface="Bahnschrift SemiBold" panose="020B0502040204020203" pitchFamily="34" charset="0"/>
              </a:rPr>
              <a:t>Exploratory data analysis.</a:t>
            </a:r>
          </a:p>
          <a:p>
            <a:pPr>
              <a:spcBef>
                <a:spcPts val="300"/>
              </a:spcBef>
              <a:spcAft>
                <a:spcPts val="800"/>
              </a:spcAft>
              <a:buFont typeface="Wingdings" panose="05000000000000000000" pitchFamily="2" charset="2"/>
              <a:buChar char="Ø"/>
            </a:pPr>
            <a:r>
              <a:rPr lang="en-US" b="1" dirty="0" smtClean="0">
                <a:latin typeface="Bahnschrift SemiBold" panose="020B0502040204020203" pitchFamily="34" charset="0"/>
              </a:rPr>
              <a:t>Visualizations.</a:t>
            </a:r>
          </a:p>
          <a:p>
            <a:pPr>
              <a:spcBef>
                <a:spcPts val="300"/>
              </a:spcBef>
              <a:spcAft>
                <a:spcPts val="800"/>
              </a:spcAft>
              <a:buFont typeface="Wingdings" panose="05000000000000000000" pitchFamily="2" charset="2"/>
              <a:buChar char="Ø"/>
            </a:pPr>
            <a:r>
              <a:rPr lang="en-US" b="1" dirty="0" smtClean="0">
                <a:latin typeface="Bahnschrift SemiBold" panose="020B0502040204020203" pitchFamily="34" charset="0"/>
              </a:rPr>
              <a:t>Analysis.</a:t>
            </a:r>
          </a:p>
          <a:p>
            <a:pPr>
              <a:spcBef>
                <a:spcPts val="300"/>
              </a:spcBef>
              <a:spcAft>
                <a:spcPts val="800"/>
              </a:spcAft>
              <a:buFont typeface="Wingdings" panose="05000000000000000000" pitchFamily="2" charset="2"/>
              <a:buChar char="Ø"/>
            </a:pPr>
            <a:r>
              <a:rPr lang="en-US" b="1" dirty="0" smtClean="0">
                <a:latin typeface="Bahnschrift SemiBold" panose="020B0502040204020203" pitchFamily="34" charset="0"/>
              </a:rPr>
              <a:t>Model Building.</a:t>
            </a:r>
          </a:p>
          <a:p>
            <a:pPr>
              <a:spcBef>
                <a:spcPts val="300"/>
              </a:spcBef>
              <a:spcAft>
                <a:spcPts val="800"/>
              </a:spcAft>
              <a:buFont typeface="Wingdings" panose="05000000000000000000" pitchFamily="2" charset="2"/>
              <a:buChar char="Ø"/>
            </a:pPr>
            <a:r>
              <a:rPr lang="en-US" b="1" dirty="0" smtClean="0">
                <a:latin typeface="Bahnschrift SemiBold" panose="020B0502040204020203" pitchFamily="34" charset="0"/>
              </a:rPr>
              <a:t>Hyper Parameter Tuning.</a:t>
            </a:r>
          </a:p>
          <a:p>
            <a:pPr>
              <a:spcBef>
                <a:spcPts val="300"/>
              </a:spcBef>
              <a:spcAft>
                <a:spcPts val="800"/>
              </a:spcAft>
              <a:buFont typeface="Wingdings" panose="05000000000000000000" pitchFamily="2" charset="2"/>
              <a:buChar char="Ø"/>
            </a:pPr>
            <a:r>
              <a:rPr lang="en-US" b="1" dirty="0" smtClean="0">
                <a:latin typeface="Bahnschrift SemiBold" panose="020B0502040204020203" pitchFamily="34" charset="0"/>
              </a:rPr>
              <a:t>Saving the model and predictions from saved best model.</a:t>
            </a:r>
          </a:p>
          <a:p>
            <a:pPr>
              <a:spcBef>
                <a:spcPts val="300"/>
              </a:spcBef>
              <a:spcAft>
                <a:spcPts val="800"/>
              </a:spcAft>
              <a:buFont typeface="Wingdings" panose="05000000000000000000" pitchFamily="2" charset="2"/>
              <a:buChar char="Ø"/>
            </a:pPr>
            <a:r>
              <a:rPr lang="en-US" b="1" dirty="0" smtClean="0">
                <a:latin typeface="Bahnschrift SemiBold" panose="020B0502040204020203" pitchFamily="34" charset="0"/>
              </a:rPr>
              <a:t>Conclusion.</a:t>
            </a:r>
            <a:endParaRPr lang="en-US" b="1" dirty="0">
              <a:latin typeface="Bahnschrift SemiBold" panose="020B0502040204020203" pitchFamily="34" charset="0"/>
            </a:endParaRPr>
          </a:p>
        </p:txBody>
      </p:sp>
    </p:spTree>
    <p:extLst>
      <p:ext uri="{BB962C8B-B14F-4D97-AF65-F5344CB8AC3E}">
        <p14:creationId xmlns:p14="http://schemas.microsoft.com/office/powerpoint/2010/main" val="758239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28600"/>
            <a:ext cx="3062057" cy="584775"/>
          </a:xfrm>
          <a:prstGeom prst="rect">
            <a:avLst/>
          </a:prstGeom>
        </p:spPr>
        <p:txBody>
          <a:bodyPr wrap="none">
            <a:spAutoFit/>
          </a:bodyPr>
          <a:lstStyle/>
          <a:p>
            <a:r>
              <a:rPr lang="en-IN" sz="3200" dirty="0" smtClean="0">
                <a:latin typeface="Bahnschrift SemiBold" panose="020B0502040204020203" pitchFamily="34" charset="0"/>
              </a:rPr>
              <a:t>INTRODUCTION:</a:t>
            </a:r>
            <a:endParaRPr lang="en-US" sz="3200" dirty="0">
              <a:latin typeface="Bahnschrift SemiBold" panose="020B0502040204020203" pitchFamily="34" charset="0"/>
            </a:endParaRPr>
          </a:p>
        </p:txBody>
      </p:sp>
      <p:sp>
        <p:nvSpPr>
          <p:cNvPr id="3" name="Rectangle 2"/>
          <p:cNvSpPr/>
          <p:nvPr/>
        </p:nvSpPr>
        <p:spPr>
          <a:xfrm>
            <a:off x="228600" y="813375"/>
            <a:ext cx="8686800" cy="2812565"/>
          </a:xfrm>
          <a:prstGeom prst="rect">
            <a:avLst/>
          </a:prstGeom>
        </p:spPr>
        <p:txBody>
          <a:bodyPr wrap="square">
            <a:spAutoFit/>
          </a:bodyPr>
          <a:lstStyle/>
          <a:p>
            <a:pPr algn="just">
              <a:lnSpc>
                <a:spcPct val="107000"/>
              </a:lnSpc>
              <a:spcAft>
                <a:spcPts val="800"/>
              </a:spcAft>
              <a:buFont typeface="Wingdings" panose="05000000000000000000" pitchFamily="2" charset="2"/>
              <a:buChar char="ü"/>
              <a:tabLst>
                <a:tab pos="822960" algn="l"/>
              </a:tabLst>
            </a:pPr>
            <a:r>
              <a:rPr lang="en-IN" sz="1400" dirty="0" smtClean="0">
                <a:effectLst/>
                <a:latin typeface="Bahnschrift SemiBold" panose="020B0502040204020203" pitchFamily="34" charset="0"/>
                <a:ea typeface="Calibri" panose="020F0502020204030204" pitchFamily="34" charset="0"/>
                <a:cs typeface="Calibri" panose="020F0502020204030204" pitchFamily="34" charset="0"/>
              </a:rPr>
              <a:t>Airline industry is one of the most sophisticated in its use of dynamic pricing strategies to maximize revenue, based on proprietary algorithms and hidden variables. That is why the airline companies use complex algorithms to calculate the flight ticket prices. </a:t>
            </a:r>
          </a:p>
          <a:p>
            <a:pPr algn="just">
              <a:lnSpc>
                <a:spcPct val="107000"/>
              </a:lnSpc>
              <a:spcAft>
                <a:spcPts val="800"/>
              </a:spcAft>
              <a:buFont typeface="Wingdings" panose="05000000000000000000" pitchFamily="2" charset="2"/>
              <a:buChar char="ü"/>
              <a:tabLst>
                <a:tab pos="822960" algn="l"/>
              </a:tabLst>
            </a:pPr>
            <a:r>
              <a:rPr lang="en-IN" sz="1400" dirty="0" smtClean="0">
                <a:effectLst/>
                <a:latin typeface="Bahnschrift SemiBold" panose="020B0502040204020203" pitchFamily="34" charset="0"/>
                <a:ea typeface="Calibri" panose="020F0502020204030204" pitchFamily="34" charset="0"/>
                <a:cs typeface="Calibri" panose="020F0502020204030204" pitchFamily="34" charset="0"/>
              </a:rPr>
              <a:t>There are several different factors on which the price of the flight ticket depends. The seller has information about all the factors, but buyers are able to access limited information only which is not enough to predict the airfare prices. </a:t>
            </a:r>
            <a:r>
              <a:rPr lang="en-IN" sz="1400" dirty="0" smtClean="0">
                <a:effectLst/>
                <a:latin typeface="Bahnschrift SemiBold" panose="020B0502040204020203" pitchFamily="34" charset="0"/>
                <a:ea typeface="Calibri" panose="020F0502020204030204" pitchFamily="34" charset="0"/>
                <a:cs typeface="Times New Roman" panose="02020603050405020304" pitchFamily="18" charset="0"/>
              </a:rPr>
              <a:t>Considering the features such as departure time, arrival time and time of the day it will give the best time to buy the ticket.</a:t>
            </a:r>
          </a:p>
          <a:p>
            <a:pPr algn="just">
              <a:lnSpc>
                <a:spcPct val="107000"/>
              </a:lnSpc>
              <a:spcAft>
                <a:spcPts val="800"/>
              </a:spcAft>
              <a:buFont typeface="Wingdings" panose="05000000000000000000" pitchFamily="2" charset="2"/>
              <a:buChar char="ü"/>
              <a:tabLst>
                <a:tab pos="822960" algn="l"/>
              </a:tabLst>
            </a:pPr>
            <a:r>
              <a:rPr lang="en-IN" sz="1400" dirty="0" smtClean="0">
                <a:effectLst/>
                <a:latin typeface="Bahnschrift SemiBold" panose="020B0502040204020203" pitchFamily="34" charset="0"/>
                <a:ea typeface="Calibri" panose="020F0502020204030204" pitchFamily="34" charset="0"/>
                <a:cs typeface="Calibri" panose="020F0502020204030204" pitchFamily="34" charset="0"/>
              </a:rPr>
              <a:t>Nowadays, the number of people using flights has increased significantly. It is difficult for airlines to maintain prices since prices change dynamically due to different conditions. That’s why we will try to use machine learning models to solve this problem. This can help airlines by predicting what prices they can maintain. It can also help customers to predict future flight prices and plan their journey accordingly.</a:t>
            </a:r>
            <a:endParaRPr lang="en-IN" sz="1400" dirty="0">
              <a:effectLst/>
              <a:latin typeface="Bahnschrift SemiBold" panose="020B0502040204020203" pitchFamily="34" charset="0"/>
              <a:ea typeface="Calibri" panose="020F0502020204030204" pitchFamily="34" charset="0"/>
              <a:cs typeface="Calibri" panose="020F0502020204030204" pitchFamily="34" charset="0"/>
            </a:endParaRPr>
          </a:p>
        </p:txBody>
      </p:sp>
      <p:sp>
        <p:nvSpPr>
          <p:cNvPr id="4" name="Rectangle 3"/>
          <p:cNvSpPr/>
          <p:nvPr/>
        </p:nvSpPr>
        <p:spPr>
          <a:xfrm>
            <a:off x="228600" y="3581400"/>
            <a:ext cx="8686800" cy="553998"/>
          </a:xfrm>
          <a:prstGeom prst="rect">
            <a:avLst/>
          </a:prstGeom>
        </p:spPr>
        <p:txBody>
          <a:bodyPr wrap="square">
            <a:spAutoFit/>
          </a:bodyPr>
          <a:lstStyle/>
          <a:p>
            <a:r>
              <a:rPr lang="en-IN" sz="3000" b="1" dirty="0" smtClean="0">
                <a:latin typeface="Bahnschrift SemiBold" panose="020B0502040204020203" pitchFamily="34" charset="0"/>
              </a:rPr>
              <a:t>PROBLEM STATEMENT:</a:t>
            </a:r>
            <a:endParaRPr lang="en-US" sz="3000" b="1" dirty="0">
              <a:latin typeface="Bahnschrift SemiBold" panose="020B0502040204020203" pitchFamily="34" charset="0"/>
            </a:endParaRPr>
          </a:p>
        </p:txBody>
      </p:sp>
      <p:sp>
        <p:nvSpPr>
          <p:cNvPr id="5" name="Rectangle 4"/>
          <p:cNvSpPr/>
          <p:nvPr/>
        </p:nvSpPr>
        <p:spPr>
          <a:xfrm>
            <a:off x="304800" y="4019851"/>
            <a:ext cx="8686800" cy="2855782"/>
          </a:xfrm>
          <a:prstGeom prst="rect">
            <a:avLst/>
          </a:prstGeom>
        </p:spPr>
        <p:txBody>
          <a:bodyPr wrap="square">
            <a:spAutoFit/>
          </a:bodyPr>
          <a:lstStyle/>
          <a:p>
            <a:pPr algn="just">
              <a:spcBef>
                <a:spcPts val="1200"/>
              </a:spcBef>
            </a:pPr>
            <a:r>
              <a:rPr lang="en-IN" sz="1200" dirty="0" smtClean="0">
                <a:effectLst/>
                <a:latin typeface="Bahnschrift SemiBold" panose="020B0502040204020203" pitchFamily="34" charset="0"/>
                <a:cs typeface="Calibri" panose="020F0502020204030204" pitchFamily="34" charset="0"/>
              </a:rPr>
              <a:t>Anyone who has booked a flight ticket knows how unexpectedly the prices vary. The cheapest available ticket on a given flight gets more and less expensive over time. This usually happens as an attempt to maximize revenue based on -</a:t>
            </a:r>
          </a:p>
          <a:p>
            <a:pPr marL="914400" lvl="1" indent="-457200" algn="just">
              <a:lnSpc>
                <a:spcPct val="107000"/>
              </a:lnSpc>
              <a:spcBef>
                <a:spcPts val="1200"/>
              </a:spcBef>
              <a:spcAft>
                <a:spcPts val="800"/>
              </a:spcAft>
              <a:buFont typeface="+mj-lt"/>
              <a:buAutoNum type="arabicPeriod"/>
            </a:pPr>
            <a:r>
              <a:rPr lang="en-IN" sz="1200" dirty="0" smtClean="0">
                <a:effectLst/>
                <a:latin typeface="Bahnschrift SemiBold" panose="020B0502040204020203" pitchFamily="34" charset="0"/>
                <a:cs typeface="Calibri" panose="020F0502020204030204" pitchFamily="34" charset="0"/>
              </a:rPr>
              <a:t>Time of purchase patterns (making sure last-minute purchases are expensive).</a:t>
            </a:r>
          </a:p>
          <a:p>
            <a:pPr marL="914400" lvl="1" indent="-457200" algn="just">
              <a:lnSpc>
                <a:spcPct val="107000"/>
              </a:lnSpc>
              <a:spcBef>
                <a:spcPts val="1200"/>
              </a:spcBef>
              <a:spcAft>
                <a:spcPts val="800"/>
              </a:spcAft>
              <a:buFont typeface="+mj-lt"/>
              <a:buAutoNum type="arabicPeriod"/>
            </a:pPr>
            <a:r>
              <a:rPr lang="en-IN" sz="1200" dirty="0" smtClean="0">
                <a:effectLst/>
                <a:latin typeface="Bahnschrift SemiBold" panose="020B0502040204020203" pitchFamily="34" charset="0"/>
                <a:cs typeface="Calibri" panose="020F0502020204030204" pitchFamily="34" charset="0"/>
              </a:rPr>
              <a:t>Keeping the flight as full as they want it (raising prices on a flight which is filling up in order to reduce sales and hold back inventory for those expensive last-minute expensive purchases).</a:t>
            </a:r>
          </a:p>
          <a:p>
            <a:pPr algn="just">
              <a:lnSpc>
                <a:spcPct val="107000"/>
              </a:lnSpc>
              <a:spcAft>
                <a:spcPts val="800"/>
              </a:spcAft>
            </a:pPr>
            <a:r>
              <a:rPr lang="en-IN" sz="1200" b="1" dirty="0" smtClean="0">
                <a:effectLst/>
                <a:latin typeface="Bahnschrift SemiBold" panose="020B0502040204020203" pitchFamily="34" charset="0"/>
                <a:cs typeface="Calibri" panose="020F0502020204030204" pitchFamily="34" charset="0"/>
              </a:rPr>
              <a:t>Business goal</a:t>
            </a:r>
            <a:r>
              <a:rPr lang="en-IN" sz="1200" dirty="0" smtClean="0">
                <a:effectLst/>
                <a:latin typeface="Bahnschrift SemiBold" panose="020B0502040204020203" pitchFamily="34" charset="0"/>
                <a:cs typeface="Calibri" panose="020F0502020204030204" pitchFamily="34" charset="0"/>
              </a:rPr>
              <a:t>: The main aim of this project is to predict the price of flight tickets based on various features. The purpose of the paper is to study the factors which influence the fluctuations in the airfare prices and how they are related to the change in the prices.</a:t>
            </a:r>
          </a:p>
          <a:p>
            <a:pPr algn="just">
              <a:lnSpc>
                <a:spcPct val="107000"/>
              </a:lnSpc>
              <a:spcAft>
                <a:spcPts val="800"/>
              </a:spcAft>
            </a:pPr>
            <a:r>
              <a:rPr lang="en-IN" sz="1200" dirty="0" smtClean="0">
                <a:effectLst/>
                <a:latin typeface="Bahnschrift SemiBold" panose="020B0502040204020203" pitchFamily="34" charset="0"/>
                <a:cs typeface="Calibri" panose="020F0502020204030204" pitchFamily="34" charset="0"/>
              </a:rPr>
              <a:t> Then using this information, build a system that can help buyers whether to buy a ticket or not. So, we will deploy a Machine Learning model for flight ticket price prediction and analysis. This model will provide the approximate selling price for the flight tickets based on different features. </a:t>
            </a:r>
            <a:endParaRPr lang="en-US" sz="1200" dirty="0">
              <a:effectLst/>
              <a:latin typeface="Bahnschrift SemiBold" panose="020B0502040204020203" pitchFamily="34" charset="0"/>
              <a:cs typeface="Calibri" panose="020F0502020204030204" pitchFamily="34" charset="0"/>
            </a:endParaRPr>
          </a:p>
        </p:txBody>
      </p:sp>
    </p:spTree>
    <p:extLst>
      <p:ext uri="{BB962C8B-B14F-4D97-AF65-F5344CB8AC3E}">
        <p14:creationId xmlns:p14="http://schemas.microsoft.com/office/powerpoint/2010/main" val="2958514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898" y="101025"/>
            <a:ext cx="4450257" cy="584775"/>
          </a:xfrm>
          <a:prstGeom prst="rect">
            <a:avLst/>
          </a:prstGeom>
        </p:spPr>
        <p:txBody>
          <a:bodyPr wrap="none">
            <a:spAutoFit/>
          </a:bodyPr>
          <a:lstStyle/>
          <a:p>
            <a:r>
              <a:rPr lang="en-IN" sz="3200" b="1" dirty="0" smtClean="0">
                <a:effectLst/>
                <a:latin typeface="Bahnschrift SemiBold" panose="020B0502040204020203" pitchFamily="34" charset="0"/>
              </a:rPr>
              <a:t>PROBLEM STATEMENT:</a:t>
            </a:r>
            <a:endParaRPr lang="en-US" sz="3200" b="1" dirty="0">
              <a:latin typeface="Bahnschrift SemiBold" panose="020B0502040204020203" pitchFamily="34" charset="0"/>
            </a:endParaRPr>
          </a:p>
        </p:txBody>
      </p:sp>
      <p:sp>
        <p:nvSpPr>
          <p:cNvPr id="3" name="Rectangle 2"/>
          <p:cNvSpPr/>
          <p:nvPr/>
        </p:nvSpPr>
        <p:spPr>
          <a:xfrm>
            <a:off x="140898" y="562213"/>
            <a:ext cx="8839200" cy="2800767"/>
          </a:xfrm>
          <a:prstGeom prst="rect">
            <a:avLst/>
          </a:prstGeom>
        </p:spPr>
        <p:txBody>
          <a:bodyPr wrap="square">
            <a:spAutoFit/>
          </a:bodyPr>
          <a:lstStyle/>
          <a:p>
            <a:pPr marL="285750" indent="-285750">
              <a:buFont typeface="Arial" panose="020B0604020202020204" pitchFamily="34" charset="0"/>
              <a:buChar char="•"/>
            </a:pPr>
            <a:r>
              <a:rPr lang="en-US" sz="1600" dirty="0" smtClean="0">
                <a:latin typeface="Bahnschrift SemiBold" panose="020B0502040204020203" pitchFamily="34" charset="0"/>
              </a:rPr>
              <a:t>Airlines implement dynamic pricing for their tickets and base their pricing decisions on demand estimation models. The reason for such a complicated system is that each flight only has a set number of seats to sell, so airlines must regulate demand. In the case where demand is expected to exceed capacity, the airline may increase prices, to decrease the rate at which seats fill. On the other hand, a seat that goes unsold represents a loss of revenue and selling that seat for any price above the service cost for a single passenger would have been a preferable scenario.</a:t>
            </a:r>
          </a:p>
          <a:p>
            <a:pPr marL="285750" indent="-285750">
              <a:buFont typeface="Arial" panose="020B0604020202020204" pitchFamily="34" charset="0"/>
              <a:buChar char="•"/>
            </a:pPr>
            <a:r>
              <a:rPr lang="en-IN" sz="1600" dirty="0" smtClean="0">
                <a:effectLst/>
                <a:latin typeface="Bahnschrift SemiBold" panose="020B0502040204020203" pitchFamily="34" charset="0"/>
                <a:ea typeface="Calibri" panose="020F0502020204030204" pitchFamily="34" charset="0"/>
                <a:cs typeface="Times New Roman" panose="02020603050405020304" pitchFamily="18" charset="0"/>
              </a:rPr>
              <a:t>Here we are trying to help the buyers to understand the price of the flight tickets by deploying machine learning models. These models would help the sellers/buyers to understand the flight ticket prices in market and accordingly they would be able to book their tickets.</a:t>
            </a:r>
            <a:endParaRPr lang="en-IN" sz="1600" dirty="0">
              <a:latin typeface="Bahnschrift SemiBold" panose="020B0502040204020203" pitchFamily="34" charset="0"/>
            </a:endParaRPr>
          </a:p>
        </p:txBody>
      </p:sp>
      <p:sp>
        <p:nvSpPr>
          <p:cNvPr id="4" name="Rectangle 3"/>
          <p:cNvSpPr/>
          <p:nvPr/>
        </p:nvSpPr>
        <p:spPr>
          <a:xfrm>
            <a:off x="140898" y="3362980"/>
            <a:ext cx="5678157" cy="523220"/>
          </a:xfrm>
          <a:prstGeom prst="rect">
            <a:avLst/>
          </a:prstGeom>
        </p:spPr>
        <p:txBody>
          <a:bodyPr wrap="none">
            <a:spAutoFit/>
          </a:bodyPr>
          <a:lstStyle/>
          <a:p>
            <a:r>
              <a:rPr lang="en-US" sz="2800" dirty="0" smtClean="0">
                <a:latin typeface="Bahnschrift SemiBold" panose="020B0502040204020203" pitchFamily="34" charset="0"/>
              </a:rPr>
              <a:t>Benefits of Flight Price Prediction </a:t>
            </a:r>
            <a:endParaRPr lang="en-IN" sz="2800" dirty="0">
              <a:latin typeface="Bahnschrift SemiBold" panose="020B0502040204020203" pitchFamily="34" charset="0"/>
            </a:endParaRPr>
          </a:p>
        </p:txBody>
      </p:sp>
      <p:sp>
        <p:nvSpPr>
          <p:cNvPr id="5" name="Rectangle 4"/>
          <p:cNvSpPr/>
          <p:nvPr/>
        </p:nvSpPr>
        <p:spPr>
          <a:xfrm>
            <a:off x="140898" y="3886199"/>
            <a:ext cx="8839200" cy="2800767"/>
          </a:xfrm>
          <a:prstGeom prst="rect">
            <a:avLst/>
          </a:prstGeom>
        </p:spPr>
        <p:txBody>
          <a:bodyPr wrap="square">
            <a:spAutoFit/>
          </a:bodyPr>
          <a:lstStyle/>
          <a:p>
            <a:pPr algn="just" fontAlgn="t"/>
            <a:r>
              <a:rPr lang="en-US" sz="1600" b="0" i="0" dirty="0" smtClean="0">
                <a:effectLst/>
                <a:latin typeface="Bahnschrift SemiBold" panose="020B0502040204020203" pitchFamily="34" charset="0"/>
              </a:rPr>
              <a:t>Pricing in the airline industry is often compared to a brain game between carriers and passengers where each party pursues the best rates. Carriers love selling tickets at the highest price possible while still not losing consumers to competitors. Passengers are crazy about buying flights at the lowest cost available while not missing the chance to get on board. All this makes flight prices fluctuant and hard to predict. But nothing is impossible for people armed with intellect and algorithms. Predicting</a:t>
            </a:r>
            <a:r>
              <a:rPr lang="en-US" sz="1600" dirty="0" smtClean="0">
                <a:latin typeface="Bahnschrift SemiBold" panose="020B0502040204020203" pitchFamily="34" charset="0"/>
              </a:rPr>
              <a:t> flight prices helps an individuals to know and understand the future price of the flight tickets.</a:t>
            </a:r>
            <a:endParaRPr lang="en-US" sz="1600" b="0" i="0" dirty="0" smtClean="0">
              <a:effectLst/>
              <a:latin typeface="Bahnschrift SemiBold" panose="020B0502040204020203" pitchFamily="34" charset="0"/>
            </a:endParaRPr>
          </a:p>
          <a:p>
            <a:pPr algn="just" fontAlgn="t"/>
            <a:r>
              <a:rPr lang="en-US" sz="1600" b="0" i="0" dirty="0" smtClean="0">
                <a:effectLst/>
                <a:latin typeface="Bahnschrift SemiBold" panose="020B0502040204020203" pitchFamily="34" charset="0"/>
              </a:rPr>
              <a:t>There are two main use cases of flight price prediction in the travel industry. OTAs and other travel platforms integrate this feature to attract more visitors looking for the best rates. Airlines employ the technology to forecast rates of competitors and adjust their </a:t>
            </a:r>
            <a:r>
              <a:rPr lang="en-US" sz="1600" dirty="0" smtClean="0">
                <a:latin typeface="Bahnschrift SemiBold" panose="020B0502040204020203" pitchFamily="34" charset="0"/>
              </a:rPr>
              <a:t>pricing strategies</a:t>
            </a:r>
            <a:r>
              <a:rPr lang="en-US" sz="1600" b="0" i="0" dirty="0" smtClean="0">
                <a:effectLst/>
                <a:latin typeface="Bahnschrift SemiBold" panose="020B0502040204020203" pitchFamily="34" charset="0"/>
              </a:rPr>
              <a:t> accordingly.</a:t>
            </a:r>
            <a:endParaRPr lang="en-US" dirty="0">
              <a:latin typeface="Bahnschrift SemiBold" panose="020B0502040204020203" pitchFamily="34" charset="0"/>
            </a:endParaRPr>
          </a:p>
        </p:txBody>
      </p:sp>
    </p:spTree>
    <p:extLst>
      <p:ext uri="{BB962C8B-B14F-4D97-AF65-F5344CB8AC3E}">
        <p14:creationId xmlns:p14="http://schemas.microsoft.com/office/powerpoint/2010/main" val="3577096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xmlns="" id="{1068B05E-9933-481F-9BAB-2A561BE87349}"/>
              </a:ext>
            </a:extLst>
          </p:cNvPr>
          <p:cNvSpPr/>
          <p:nvPr/>
        </p:nvSpPr>
        <p:spPr>
          <a:xfrm>
            <a:off x="152400" y="306404"/>
            <a:ext cx="2250440" cy="809684"/>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Libraries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 name="Arrow: Right 12">
            <a:extLst>
              <a:ext uri="{FF2B5EF4-FFF2-40B4-BE49-F238E27FC236}">
                <a16:creationId xmlns:a16="http://schemas.microsoft.com/office/drawing/2014/main" xmlns="" id="{30281500-4030-47A3-A609-9F09210D9CC0}"/>
              </a:ext>
            </a:extLst>
          </p:cNvPr>
          <p:cNvSpPr/>
          <p:nvPr/>
        </p:nvSpPr>
        <p:spPr>
          <a:xfrm>
            <a:off x="2514600" y="42348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4" name="Hexagon 3">
            <a:extLst>
              <a:ext uri="{FF2B5EF4-FFF2-40B4-BE49-F238E27FC236}">
                <a16:creationId xmlns:a16="http://schemas.microsoft.com/office/drawing/2014/main" xmlns="" id="{341BD0C3-E037-4AE4-87C4-F1689DC1C15C}"/>
              </a:ext>
            </a:extLst>
          </p:cNvPr>
          <p:cNvSpPr/>
          <p:nvPr/>
        </p:nvSpPr>
        <p:spPr>
          <a:xfrm>
            <a:off x="3459192" y="302186"/>
            <a:ext cx="2286000" cy="813902"/>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Datasets</a:t>
            </a:r>
          </a:p>
        </p:txBody>
      </p:sp>
      <p:sp>
        <p:nvSpPr>
          <p:cNvPr id="5" name="Arrow: Right 14">
            <a:extLst>
              <a:ext uri="{FF2B5EF4-FFF2-40B4-BE49-F238E27FC236}">
                <a16:creationId xmlns:a16="http://schemas.microsoft.com/office/drawing/2014/main" xmlns="" id="{331ED5D4-D4C7-4ABF-843E-A1225DDB3781}"/>
              </a:ext>
            </a:extLst>
          </p:cNvPr>
          <p:cNvSpPr/>
          <p:nvPr/>
        </p:nvSpPr>
        <p:spPr>
          <a:xfrm>
            <a:off x="5867400" y="423484"/>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8" name="Hexagon 7">
            <a:extLst>
              <a:ext uri="{FF2B5EF4-FFF2-40B4-BE49-F238E27FC236}">
                <a16:creationId xmlns:a16="http://schemas.microsoft.com/office/drawing/2014/main" xmlns="" id="{67128BB7-47F3-4231-B0E6-D47FB942AE91}"/>
              </a:ext>
            </a:extLst>
          </p:cNvPr>
          <p:cNvSpPr/>
          <p:nvPr/>
        </p:nvSpPr>
        <p:spPr>
          <a:xfrm>
            <a:off x="6858000" y="311030"/>
            <a:ext cx="1981200" cy="80968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b="1" dirty="0">
                <a:latin typeface="Georgia" panose="02040502050405020303" pitchFamily="18" charset="0"/>
                <a:ea typeface="Microsoft Sans Serif" panose="020B0604020202020204" pitchFamily="34" charset="0"/>
                <a:cs typeface="Microsoft Sans Serif" panose="020B0604020202020204" pitchFamily="34" charset="0"/>
              </a:rPr>
              <a:t>Data Preprocessing</a:t>
            </a:r>
            <a:endParaRPr lang="en-IN" sz="1600"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9" name="Arrow: Down 16">
            <a:extLst>
              <a:ext uri="{FF2B5EF4-FFF2-40B4-BE49-F238E27FC236}">
                <a16:creationId xmlns:a16="http://schemas.microsoft.com/office/drawing/2014/main" xmlns="" id="{E96EBC68-73CF-4157-AB3C-64D2C0B1A12C}"/>
              </a:ext>
            </a:extLst>
          </p:cNvPr>
          <p:cNvSpPr/>
          <p:nvPr/>
        </p:nvSpPr>
        <p:spPr>
          <a:xfrm>
            <a:off x="7598146" y="1224951"/>
            <a:ext cx="518160" cy="6096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0" name="Hexagon 9">
            <a:extLst>
              <a:ext uri="{FF2B5EF4-FFF2-40B4-BE49-F238E27FC236}">
                <a16:creationId xmlns:a16="http://schemas.microsoft.com/office/drawing/2014/main" xmlns="" id="{4EABA6FF-3EAF-442C-B2A9-145C641D72BC}"/>
              </a:ext>
            </a:extLst>
          </p:cNvPr>
          <p:cNvSpPr/>
          <p:nvPr/>
        </p:nvSpPr>
        <p:spPr>
          <a:xfrm>
            <a:off x="6858000" y="1925277"/>
            <a:ext cx="1981200" cy="741723"/>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b="1" dirty="0">
                <a:latin typeface="Georgia" panose="02040502050405020303" pitchFamily="18" charset="0"/>
                <a:ea typeface="Microsoft Sans Serif" panose="020B0604020202020204" pitchFamily="34" charset="0"/>
                <a:cs typeface="Microsoft Sans Serif" panose="020B0604020202020204" pitchFamily="34" charset="0"/>
              </a:rPr>
              <a:t>Finding and Treating Null Values</a:t>
            </a:r>
            <a:endParaRPr lang="en-IN" sz="1600"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1" name="Arrow: Left 18">
            <a:extLst>
              <a:ext uri="{FF2B5EF4-FFF2-40B4-BE49-F238E27FC236}">
                <a16:creationId xmlns:a16="http://schemas.microsoft.com/office/drawing/2014/main" xmlns="" id="{378C39ED-CD63-473E-ABED-E55A10C1D747}"/>
              </a:ext>
            </a:extLst>
          </p:cNvPr>
          <p:cNvSpPr/>
          <p:nvPr/>
        </p:nvSpPr>
        <p:spPr>
          <a:xfrm>
            <a:off x="5943600" y="2003750"/>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2" name="Hexagon 11">
            <a:extLst>
              <a:ext uri="{FF2B5EF4-FFF2-40B4-BE49-F238E27FC236}">
                <a16:creationId xmlns:a16="http://schemas.microsoft.com/office/drawing/2014/main" xmlns="" id="{41413B52-03D7-4CD8-8E02-4FF0D4DB766D}"/>
              </a:ext>
            </a:extLst>
          </p:cNvPr>
          <p:cNvSpPr/>
          <p:nvPr/>
        </p:nvSpPr>
        <p:spPr>
          <a:xfrm>
            <a:off x="3459192" y="1836685"/>
            <a:ext cx="2286000" cy="918906"/>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b="1" dirty="0">
                <a:latin typeface="Georgia" panose="02040502050405020303" pitchFamily="18" charset="0"/>
                <a:ea typeface="Microsoft Sans Serif" panose="020B0604020202020204" pitchFamily="34" charset="0"/>
                <a:cs typeface="Microsoft Sans Serif" panose="020B0604020202020204" pitchFamily="34" charset="0"/>
              </a:rPr>
              <a:t>EDA &amp; Visualizations</a:t>
            </a:r>
          </a:p>
        </p:txBody>
      </p:sp>
      <p:sp>
        <p:nvSpPr>
          <p:cNvPr id="13" name="Arrow: Left 20">
            <a:extLst>
              <a:ext uri="{FF2B5EF4-FFF2-40B4-BE49-F238E27FC236}">
                <a16:creationId xmlns:a16="http://schemas.microsoft.com/office/drawing/2014/main" xmlns="" id="{B0BC8930-749C-4BA1-8D21-4CDB7D56071F}"/>
              </a:ext>
            </a:extLst>
          </p:cNvPr>
          <p:cNvSpPr/>
          <p:nvPr/>
        </p:nvSpPr>
        <p:spPr>
          <a:xfrm>
            <a:off x="2514600" y="2003750"/>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4" name="Hexagon 13">
            <a:extLst>
              <a:ext uri="{FF2B5EF4-FFF2-40B4-BE49-F238E27FC236}">
                <a16:creationId xmlns:a16="http://schemas.microsoft.com/office/drawing/2014/main" xmlns="" id="{53A27CA3-D738-4C34-930F-F7858747E4D5}"/>
              </a:ext>
            </a:extLst>
          </p:cNvPr>
          <p:cNvSpPr/>
          <p:nvPr/>
        </p:nvSpPr>
        <p:spPr>
          <a:xfrm>
            <a:off x="91438" y="1874498"/>
            <a:ext cx="2372364" cy="843280"/>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Identifying Outliers and Skewness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5" name="Arrow: Down 22">
            <a:extLst>
              <a:ext uri="{FF2B5EF4-FFF2-40B4-BE49-F238E27FC236}">
                <a16:creationId xmlns:a16="http://schemas.microsoft.com/office/drawing/2014/main" xmlns="" id="{C1199E34-3835-4FE3-A836-D7BAA4FD67BE}"/>
              </a:ext>
            </a:extLst>
          </p:cNvPr>
          <p:cNvSpPr/>
          <p:nvPr/>
        </p:nvSpPr>
        <p:spPr>
          <a:xfrm>
            <a:off x="1021079" y="2755591"/>
            <a:ext cx="513082" cy="6096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6" name="Hexagon 15">
            <a:extLst>
              <a:ext uri="{FF2B5EF4-FFF2-40B4-BE49-F238E27FC236}">
                <a16:creationId xmlns:a16="http://schemas.microsoft.com/office/drawing/2014/main" xmlns="" id="{812BCB7B-666B-4AF8-9A87-53BBDEDF5067}"/>
              </a:ext>
            </a:extLst>
          </p:cNvPr>
          <p:cNvSpPr/>
          <p:nvPr/>
        </p:nvSpPr>
        <p:spPr>
          <a:xfrm flipH="1">
            <a:off x="94311" y="3429000"/>
            <a:ext cx="2420287" cy="838200"/>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Ordinal Encoding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7" name="Arrow: Right 24">
            <a:extLst>
              <a:ext uri="{FF2B5EF4-FFF2-40B4-BE49-F238E27FC236}">
                <a16:creationId xmlns:a16="http://schemas.microsoft.com/office/drawing/2014/main" xmlns="" id="{BE0BFA2B-6CB0-4380-ACC5-C251192389D9}"/>
              </a:ext>
            </a:extLst>
          </p:cNvPr>
          <p:cNvSpPr/>
          <p:nvPr/>
        </p:nvSpPr>
        <p:spPr>
          <a:xfrm>
            <a:off x="2605752" y="3555713"/>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8" name="Hexagon 17">
            <a:extLst>
              <a:ext uri="{FF2B5EF4-FFF2-40B4-BE49-F238E27FC236}">
                <a16:creationId xmlns:a16="http://schemas.microsoft.com/office/drawing/2014/main" xmlns="" id="{B101E6ED-9CA1-4871-907F-7E726E53A522}"/>
              </a:ext>
            </a:extLst>
          </p:cNvPr>
          <p:cNvSpPr/>
          <p:nvPr/>
        </p:nvSpPr>
        <p:spPr>
          <a:xfrm>
            <a:off x="3568460" y="3422351"/>
            <a:ext cx="2286000" cy="835682"/>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Checking Correlation &amp; VIF</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9" name="Arrow: Right 26">
            <a:extLst>
              <a:ext uri="{FF2B5EF4-FFF2-40B4-BE49-F238E27FC236}">
                <a16:creationId xmlns:a16="http://schemas.microsoft.com/office/drawing/2014/main" xmlns="" id="{AA67A725-3A01-4D55-BB49-26325A2362EE}"/>
              </a:ext>
            </a:extLst>
          </p:cNvPr>
          <p:cNvSpPr/>
          <p:nvPr/>
        </p:nvSpPr>
        <p:spPr>
          <a:xfrm>
            <a:off x="5943600" y="3555713"/>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0" name="Hexagon 19">
            <a:extLst>
              <a:ext uri="{FF2B5EF4-FFF2-40B4-BE49-F238E27FC236}">
                <a16:creationId xmlns:a16="http://schemas.microsoft.com/office/drawing/2014/main" xmlns="" id="{16D3C2F4-E078-4375-B01F-E7DC393EEAAF}"/>
              </a:ext>
            </a:extLst>
          </p:cNvPr>
          <p:cNvSpPr/>
          <p:nvPr/>
        </p:nvSpPr>
        <p:spPr>
          <a:xfrm>
            <a:off x="6858001" y="3393946"/>
            <a:ext cx="1981200" cy="840180"/>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Model Building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1" name="Arrow: Down 28">
            <a:extLst>
              <a:ext uri="{FF2B5EF4-FFF2-40B4-BE49-F238E27FC236}">
                <a16:creationId xmlns:a16="http://schemas.microsoft.com/office/drawing/2014/main" xmlns="" id="{293975ED-981F-42AD-BB88-5CFCB8C97D4C}"/>
              </a:ext>
            </a:extLst>
          </p:cNvPr>
          <p:cNvSpPr/>
          <p:nvPr/>
        </p:nvSpPr>
        <p:spPr>
          <a:xfrm>
            <a:off x="7563354" y="4343400"/>
            <a:ext cx="570494" cy="6858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Hexagon 21">
            <a:extLst>
              <a:ext uri="{FF2B5EF4-FFF2-40B4-BE49-F238E27FC236}">
                <a16:creationId xmlns:a16="http://schemas.microsoft.com/office/drawing/2014/main" xmlns="" id="{B966E3F7-F3AE-4000-87DD-0B03D5563A6F}"/>
              </a:ext>
            </a:extLst>
          </p:cNvPr>
          <p:cNvSpPr/>
          <p:nvPr/>
        </p:nvSpPr>
        <p:spPr>
          <a:xfrm>
            <a:off x="6858000" y="5181600"/>
            <a:ext cx="2185166" cy="990600"/>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R2 score, CV &amp; evaluation metrics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3" name="Arrow: Left 30">
            <a:extLst>
              <a:ext uri="{FF2B5EF4-FFF2-40B4-BE49-F238E27FC236}">
                <a16:creationId xmlns:a16="http://schemas.microsoft.com/office/drawing/2014/main" xmlns="" id="{673FE21E-1FF4-4660-BACD-D776F9550A96}"/>
              </a:ext>
            </a:extLst>
          </p:cNvPr>
          <p:cNvSpPr/>
          <p:nvPr/>
        </p:nvSpPr>
        <p:spPr>
          <a:xfrm>
            <a:off x="5974080" y="5421894"/>
            <a:ext cx="762000" cy="547393"/>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Hexagon 23">
            <a:extLst>
              <a:ext uri="{FF2B5EF4-FFF2-40B4-BE49-F238E27FC236}">
                <a16:creationId xmlns:a16="http://schemas.microsoft.com/office/drawing/2014/main" xmlns="" id="{3365B129-890F-470B-989B-D9C4339395DF}"/>
              </a:ext>
            </a:extLst>
          </p:cNvPr>
          <p:cNvSpPr/>
          <p:nvPr/>
        </p:nvSpPr>
        <p:spPr>
          <a:xfrm>
            <a:off x="3568459" y="5181600"/>
            <a:ext cx="2286001" cy="955571"/>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5" name="Arrow: Left 32">
            <a:extLst>
              <a:ext uri="{FF2B5EF4-FFF2-40B4-BE49-F238E27FC236}">
                <a16:creationId xmlns:a16="http://schemas.microsoft.com/office/drawing/2014/main" xmlns="" id="{B96CE7C9-D401-49CC-A2F6-B4F3AFDBBD47}"/>
              </a:ext>
            </a:extLst>
          </p:cNvPr>
          <p:cNvSpPr/>
          <p:nvPr/>
        </p:nvSpPr>
        <p:spPr>
          <a:xfrm>
            <a:off x="2613372" y="5384513"/>
            <a:ext cx="838199"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Hexagon 25">
            <a:extLst>
              <a:ext uri="{FF2B5EF4-FFF2-40B4-BE49-F238E27FC236}">
                <a16:creationId xmlns:a16="http://schemas.microsoft.com/office/drawing/2014/main" xmlns="" id="{F2289BD3-749F-4CA5-AF39-E757B063E073}"/>
              </a:ext>
            </a:extLst>
          </p:cNvPr>
          <p:cNvSpPr/>
          <p:nvPr/>
        </p:nvSpPr>
        <p:spPr>
          <a:xfrm>
            <a:off x="103034" y="5168431"/>
            <a:ext cx="2402840" cy="981908"/>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Saving the Model &amp; Prediction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676310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152400"/>
            <a:ext cx="8915400" cy="584775"/>
          </a:xfrm>
          <a:prstGeom prst="rect">
            <a:avLst/>
          </a:prstGeom>
        </p:spPr>
        <p:txBody>
          <a:bodyPr wrap="square">
            <a:spAutoFit/>
          </a:bodyPr>
          <a:lstStyle/>
          <a:p>
            <a:pPr marL="457200" indent="-457200">
              <a:buFont typeface="Arial" panose="020B0604020202020204" pitchFamily="34" charset="0"/>
              <a:buChar char="•"/>
            </a:pPr>
            <a:r>
              <a:rPr lang="en-IN" sz="3200" dirty="0">
                <a:latin typeface="Bahnschrift SemiBold SemiConden" panose="020B0502040204020203" pitchFamily="34" charset="0"/>
              </a:rPr>
              <a:t>Exploratory Data Analysis</a:t>
            </a:r>
            <a:endParaRPr lang="en-US" sz="3200" dirty="0">
              <a:latin typeface="Bahnschrift SemiBold SemiConden" panose="020B0502040204020203" pitchFamily="34" charset="0"/>
            </a:endParaRPr>
          </a:p>
        </p:txBody>
      </p:sp>
      <p:sp>
        <p:nvSpPr>
          <p:cNvPr id="3" name="Rectangle 2"/>
          <p:cNvSpPr/>
          <p:nvPr/>
        </p:nvSpPr>
        <p:spPr>
          <a:xfrm>
            <a:off x="76200" y="727840"/>
            <a:ext cx="8915400" cy="3029484"/>
          </a:xfrm>
          <a:prstGeom prst="rect">
            <a:avLst/>
          </a:prstGeom>
        </p:spPr>
        <p:txBody>
          <a:bodyPr wrap="square">
            <a:spAutoFit/>
          </a:bodyPr>
          <a:lstStyle/>
          <a:p>
            <a:pPr marL="342900" lvl="0" indent="-342900">
              <a:lnSpc>
                <a:spcPct val="107000"/>
              </a:lnSpc>
              <a:buFont typeface="Wingdings" panose="05000000000000000000" pitchFamily="2" charset="2"/>
              <a:buChar char=""/>
            </a:pPr>
            <a:r>
              <a:rPr lang="en-IN" dirty="0">
                <a:latin typeface="Bahnschrift SemiBold SemiConden" panose="020B0502040204020203" pitchFamily="34" charset="0"/>
                <a:ea typeface="Calibri" panose="020F0502020204030204" pitchFamily="34" charset="0"/>
                <a:cs typeface="Times New Roman" panose="02020603050405020304" pitchFamily="18" charset="0"/>
              </a:rPr>
              <a:t>As a first step I have imported required libraries and I have imported the datasets which were in csv format. </a:t>
            </a:r>
          </a:p>
          <a:p>
            <a:pPr marL="342900" lvl="0" indent="-342900">
              <a:lnSpc>
                <a:spcPct val="107000"/>
              </a:lnSpc>
              <a:buFont typeface="Wingdings" panose="05000000000000000000" pitchFamily="2" charset="2"/>
              <a:buChar char=""/>
            </a:pPr>
            <a:r>
              <a:rPr lang="en-IN" dirty="0">
                <a:latin typeface="Bahnschrift SemiBold SemiConden" panose="020B0502040204020203" pitchFamily="34" charset="0"/>
                <a:ea typeface="Calibri" panose="020F0502020204030204" pitchFamily="34" charset="0"/>
                <a:cs typeface="Times New Roman" panose="02020603050405020304" pitchFamily="18" charset="0"/>
              </a:rPr>
              <a:t>Then I did all th</a:t>
            </a:r>
            <a:r>
              <a:rPr lang="en-IN" dirty="0">
                <a:latin typeface="Bahnschrift SemiBold SemiConden" panose="020B0502040204020203" pitchFamily="34" charset="0"/>
                <a:ea typeface="Calibri" panose="020F0502020204030204" pitchFamily="34" charset="0"/>
                <a:cs typeface="Calibri" panose="020F0502020204030204" pitchFamily="34" charset="0"/>
              </a:rPr>
              <a:t>e  statistical analysis like checking shape, </a:t>
            </a:r>
            <a:r>
              <a:rPr lang="en-IN" dirty="0" err="1">
                <a:latin typeface="Bahnschrift SemiBold SemiConden" panose="020B0502040204020203" pitchFamily="34" charset="0"/>
                <a:ea typeface="Calibri" panose="020F0502020204030204" pitchFamily="34" charset="0"/>
                <a:cs typeface="Calibri" panose="020F0502020204030204" pitchFamily="34" charset="0"/>
              </a:rPr>
              <a:t>nunique</a:t>
            </a:r>
            <a:r>
              <a:rPr lang="en-IN" dirty="0">
                <a:latin typeface="Bahnschrift SemiBold SemiConden" panose="020B0502040204020203" pitchFamily="34" charset="0"/>
                <a:ea typeface="Calibri" panose="020F0502020204030204" pitchFamily="34" charset="0"/>
                <a:cs typeface="Calibri" panose="020F0502020204030204" pitchFamily="34" charset="0"/>
              </a:rPr>
              <a:t>(unique value each column contains), value counts, info </a:t>
            </a:r>
            <a:r>
              <a:rPr lang="en-IN" dirty="0" err="1">
                <a:latin typeface="Bahnschrift SemiBold SemiConden" panose="020B0502040204020203" pitchFamily="34" charset="0"/>
                <a:ea typeface="Calibri" panose="020F0502020204030204" pitchFamily="34" charset="0"/>
                <a:cs typeface="Calibri" panose="020F0502020204030204" pitchFamily="34" charset="0"/>
              </a:rPr>
              <a:t>etc</a:t>
            </a:r>
            <a:r>
              <a:rPr lang="en-IN" dirty="0">
                <a:latin typeface="Bahnschrift SemiBold SemiConden" panose="020B0502040204020203" pitchFamily="34" charset="0"/>
                <a:ea typeface="Calibri" panose="020F0502020204030204" pitchFamily="34" charset="0"/>
                <a:cs typeface="Calibri" panose="020F0502020204030204" pitchFamily="34" charset="0"/>
              </a:rPr>
              <a:t>….. </a:t>
            </a:r>
            <a:endParaRPr lang="en-IN" dirty="0">
              <a:latin typeface="Bahnschrift SemiBold SemiConden" panose="020B0502040204020203"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dirty="0">
                <a:latin typeface="Bahnschrift SemiBold SemiConden" panose="020B0502040204020203" pitchFamily="34" charset="0"/>
                <a:ea typeface="Calibri" panose="020F0502020204030204" pitchFamily="34" charset="0"/>
                <a:cs typeface="Calibri" panose="020F0502020204030204" pitchFamily="34" charset="0"/>
              </a:rPr>
              <a:t>While checking the info of the datasets I found some columns with more than 80% null values, so these columns will create skewness in datasets so I decided to drop those columns, since it seem to me as unnecessary.</a:t>
            </a:r>
            <a:endParaRPr lang="en-IN" dirty="0">
              <a:latin typeface="Bahnschrift SemiBold SemiConden" panose="020B0502040204020203"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dirty="0">
                <a:latin typeface="Bahnschrift SemiBold SemiConden" panose="020B0502040204020203" pitchFamily="34" charset="0"/>
                <a:ea typeface="Calibri" panose="020F0502020204030204" pitchFamily="34" charset="0"/>
                <a:cs typeface="Calibri" panose="020F0502020204030204" pitchFamily="34" charset="0"/>
              </a:rPr>
              <a:t>Then while looking into the value counts I found some columns with more than 85% zero values this also creates skewness in the model and there are chances of getting model bias so I have dropped those columns with more than 85% zero values.</a:t>
            </a:r>
            <a:endParaRPr lang="en-IN" dirty="0">
              <a:latin typeface="Bahnschrift SemiBold SemiConden"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69729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52400"/>
            <a:ext cx="5984331" cy="523220"/>
          </a:xfrm>
          <a:prstGeom prst="rect">
            <a:avLst/>
          </a:prstGeom>
        </p:spPr>
        <p:txBody>
          <a:bodyPr wrap="none">
            <a:spAutoFit/>
          </a:bodyPr>
          <a:lstStyle/>
          <a:p>
            <a:pPr marL="457200" indent="-457200">
              <a:buFont typeface="Arial" panose="020B0604020202020204" pitchFamily="34" charset="0"/>
              <a:buChar char="•"/>
            </a:pPr>
            <a:r>
              <a:rPr lang="en-US" sz="2800" dirty="0">
                <a:latin typeface="Bahnschrift SemiBold SemiConden" panose="020B0502040204020203" pitchFamily="34" charset="0"/>
              </a:rPr>
              <a:t>Exploratory Data Analysis (EDA) Steps</a:t>
            </a:r>
            <a:endParaRPr lang="en-IN" sz="2800" dirty="0">
              <a:latin typeface="Bahnschrift SemiBold SemiConden" panose="020B0502040204020203" pitchFamily="34" charset="0"/>
            </a:endParaRPr>
          </a:p>
        </p:txBody>
      </p:sp>
      <p:sp>
        <p:nvSpPr>
          <p:cNvPr id="3" name="Rectangle 2"/>
          <p:cNvSpPr/>
          <p:nvPr/>
        </p:nvSpPr>
        <p:spPr>
          <a:xfrm>
            <a:off x="152400" y="675620"/>
            <a:ext cx="8763000" cy="6001643"/>
          </a:xfrm>
          <a:prstGeom prst="rect">
            <a:avLst/>
          </a:prstGeom>
        </p:spPr>
        <p:txBody>
          <a:bodyPr wrap="square">
            <a:spAutoFit/>
          </a:bodyPr>
          <a:lstStyle/>
          <a:p>
            <a:pPr>
              <a:spcBef>
                <a:spcPts val="5"/>
              </a:spcBef>
            </a:pPr>
            <a:r>
              <a:rPr lang="en-IN" sz="1600" dirty="0">
                <a:latin typeface="Bahnschrift SemiBold SemiConden" panose="020B0502040204020203" pitchFamily="34" charset="0"/>
                <a:ea typeface="Calibri" panose="020F0502020204030204" pitchFamily="34" charset="0"/>
              </a:rPr>
              <a:t>Importing necessary libraries and loading collected dataset as a data frame. </a:t>
            </a:r>
          </a:p>
          <a:p>
            <a:pPr>
              <a:spcBef>
                <a:spcPts val="5"/>
              </a:spcBef>
            </a:pPr>
            <a:r>
              <a:rPr lang="en-IN" sz="1600" dirty="0">
                <a:latin typeface="Bahnschrift SemiBold SemiConden" panose="020B0502040204020203" pitchFamily="34" charset="0"/>
                <a:ea typeface="Calibri" panose="020F0502020204030204" pitchFamily="34" charset="0"/>
                <a:cs typeface="Segoe UI Symbol" panose="020B0502040204020203" pitchFamily="34" charset="0"/>
              </a:rPr>
              <a:t>➢</a:t>
            </a:r>
            <a:r>
              <a:rPr lang="en-IN" sz="1600" dirty="0">
                <a:latin typeface="Bahnschrift SemiBold SemiConden" panose="020B0502040204020203" pitchFamily="34" charset="0"/>
                <a:ea typeface="Calibri" panose="020F0502020204030204" pitchFamily="34" charset="0"/>
              </a:rPr>
              <a:t> Checked some statistical information like shape, number of unique values present, info, unique (), data types, value count function etc. </a:t>
            </a:r>
          </a:p>
          <a:p>
            <a:pPr>
              <a:spcBef>
                <a:spcPts val="5"/>
              </a:spcBef>
            </a:pPr>
            <a:r>
              <a:rPr lang="en-IN" sz="1600" dirty="0">
                <a:latin typeface="Bahnschrift SemiBold SemiConden" panose="020B0502040204020203" pitchFamily="34" charset="0"/>
                <a:ea typeface="Calibri" panose="020F0502020204030204" pitchFamily="34" charset="0"/>
                <a:cs typeface="Segoe UI Symbol" panose="020B0502040204020203" pitchFamily="34" charset="0"/>
              </a:rPr>
              <a:t>➢</a:t>
            </a:r>
            <a:r>
              <a:rPr lang="en-IN" sz="1600" dirty="0">
                <a:latin typeface="Bahnschrift SemiBold SemiConden" panose="020B0502040204020203" pitchFamily="34" charset="0"/>
                <a:ea typeface="Calibri" panose="020F0502020204030204" pitchFamily="34" charset="0"/>
              </a:rPr>
              <a:t> Checked null values and found some missing values on column “</a:t>
            </a:r>
            <a:r>
              <a:rPr lang="en-IN" sz="1600" dirty="0" err="1">
                <a:latin typeface="Bahnschrift SemiBold SemiConden" panose="020B0502040204020203" pitchFamily="34" charset="0"/>
                <a:ea typeface="Calibri" panose="020F0502020204030204" pitchFamily="34" charset="0"/>
              </a:rPr>
              <a:t>Meal_Availability</a:t>
            </a:r>
            <a:r>
              <a:rPr lang="en-IN" sz="1600" dirty="0">
                <a:latin typeface="Bahnschrift SemiBold SemiConden" panose="020B0502040204020203" pitchFamily="34" charset="0"/>
                <a:ea typeface="Calibri" panose="020F0502020204030204" pitchFamily="34" charset="0"/>
              </a:rPr>
              <a:t>” and filled the null values by using mode method. </a:t>
            </a:r>
          </a:p>
          <a:p>
            <a:pPr>
              <a:spcBef>
                <a:spcPts val="5"/>
              </a:spcBef>
            </a:pPr>
            <a:r>
              <a:rPr lang="en-IN" sz="1600" dirty="0">
                <a:latin typeface="Bahnschrift SemiBold SemiConden" panose="020B0502040204020203" pitchFamily="34" charset="0"/>
                <a:ea typeface="Calibri" panose="020F0502020204030204" pitchFamily="34" charset="0"/>
                <a:cs typeface="Segoe UI Symbol" panose="020B0502040204020203" pitchFamily="34" charset="0"/>
              </a:rPr>
              <a:t>➢</a:t>
            </a:r>
            <a:r>
              <a:rPr lang="en-IN" sz="1600" dirty="0">
                <a:latin typeface="Bahnschrift SemiBold SemiConden" panose="020B0502040204020203" pitchFamily="34" charset="0"/>
                <a:ea typeface="Calibri" panose="020F0502020204030204" pitchFamily="34" charset="0"/>
              </a:rPr>
              <a:t> Taking care of Timestamp variables by converting data types of “</a:t>
            </a:r>
            <a:r>
              <a:rPr lang="en-IN" sz="1600" dirty="0" err="1">
                <a:latin typeface="Bahnschrift SemiBold SemiConden" panose="020B0502040204020203" pitchFamily="34" charset="0"/>
                <a:ea typeface="Calibri" panose="020F0502020204030204" pitchFamily="34" charset="0"/>
              </a:rPr>
              <a:t>Dep_Time</a:t>
            </a:r>
            <a:r>
              <a:rPr lang="en-IN" sz="1600" dirty="0">
                <a:latin typeface="Bahnschrift SemiBold SemiConden" panose="020B0502040204020203" pitchFamily="34" charset="0"/>
                <a:ea typeface="Calibri" panose="020F0502020204030204" pitchFamily="34" charset="0"/>
              </a:rPr>
              <a:t>” and “</a:t>
            </a:r>
            <a:r>
              <a:rPr lang="en-IN" sz="1600" dirty="0" err="1">
                <a:latin typeface="Bahnschrift SemiBold SemiConden" panose="020B0502040204020203" pitchFamily="34" charset="0"/>
                <a:ea typeface="Calibri" panose="020F0502020204030204" pitchFamily="34" charset="0"/>
              </a:rPr>
              <a:t>Arrival_Time</a:t>
            </a:r>
            <a:r>
              <a:rPr lang="en-IN" sz="1600" dirty="0">
                <a:latin typeface="Bahnschrift SemiBold SemiConden" panose="020B0502040204020203" pitchFamily="34" charset="0"/>
                <a:ea typeface="Calibri" panose="020F0502020204030204" pitchFamily="34" charset="0"/>
              </a:rPr>
              <a:t>” from object data type into </a:t>
            </a:r>
            <a:r>
              <a:rPr lang="en-IN" sz="1600" dirty="0" err="1">
                <a:latin typeface="Bahnschrift SemiBold SemiConden" panose="020B0502040204020203" pitchFamily="34" charset="0"/>
                <a:ea typeface="Calibri" panose="020F0502020204030204" pitchFamily="34" charset="0"/>
              </a:rPr>
              <a:t>datetime</a:t>
            </a:r>
            <a:r>
              <a:rPr lang="en-IN" sz="1600" dirty="0">
                <a:latin typeface="Bahnschrift SemiBold SemiConden" panose="020B0502040204020203" pitchFamily="34" charset="0"/>
                <a:ea typeface="Calibri" panose="020F0502020204030204" pitchFamily="34" charset="0"/>
              </a:rPr>
              <a:t> data types. </a:t>
            </a:r>
          </a:p>
          <a:p>
            <a:pPr>
              <a:spcBef>
                <a:spcPts val="5"/>
              </a:spcBef>
            </a:pPr>
            <a:r>
              <a:rPr lang="en-IN" sz="1600" dirty="0">
                <a:latin typeface="Bahnschrift SemiBold SemiConden" panose="020B0502040204020203" pitchFamily="34" charset="0"/>
                <a:ea typeface="Calibri" panose="020F0502020204030204" pitchFamily="34" charset="0"/>
                <a:cs typeface="Segoe UI Symbol" panose="020B0502040204020203" pitchFamily="34" charset="0"/>
              </a:rPr>
              <a:t>➢</a:t>
            </a:r>
            <a:r>
              <a:rPr lang="en-IN" sz="1600" dirty="0">
                <a:latin typeface="Bahnschrift SemiBold SemiConden" panose="020B0502040204020203" pitchFamily="34" charset="0"/>
                <a:ea typeface="Calibri" panose="020F0502020204030204" pitchFamily="34" charset="0"/>
              </a:rPr>
              <a:t> Extracted </a:t>
            </a:r>
            <a:r>
              <a:rPr lang="en-IN" sz="1600" dirty="0" err="1">
                <a:latin typeface="Bahnschrift SemiBold SemiConden" panose="020B0502040204020203" pitchFamily="34" charset="0"/>
                <a:ea typeface="Calibri" panose="020F0502020204030204" pitchFamily="34" charset="0"/>
              </a:rPr>
              <a:t>Departure_Hour</a:t>
            </a:r>
            <a:r>
              <a:rPr lang="en-IN" sz="1600" dirty="0">
                <a:latin typeface="Bahnschrift SemiBold SemiConden" panose="020B0502040204020203" pitchFamily="34" charset="0"/>
                <a:ea typeface="Calibri" panose="020F0502020204030204" pitchFamily="34" charset="0"/>
              </a:rPr>
              <a:t>, </a:t>
            </a:r>
            <a:r>
              <a:rPr lang="en-IN" sz="1600" dirty="0" err="1">
                <a:latin typeface="Bahnschrift SemiBold SemiConden" panose="020B0502040204020203" pitchFamily="34" charset="0"/>
                <a:ea typeface="Calibri" panose="020F0502020204030204" pitchFamily="34" charset="0"/>
              </a:rPr>
              <a:t>Deparutre_Min</a:t>
            </a:r>
            <a:r>
              <a:rPr lang="en-IN" sz="1600" dirty="0">
                <a:latin typeface="Bahnschrift SemiBold SemiConden" panose="020B0502040204020203" pitchFamily="34" charset="0"/>
                <a:ea typeface="Calibri" panose="020F0502020204030204" pitchFamily="34" charset="0"/>
              </a:rPr>
              <a:t> and </a:t>
            </a:r>
            <a:r>
              <a:rPr lang="en-IN" sz="1600" dirty="0" err="1">
                <a:latin typeface="Bahnschrift SemiBold SemiConden" panose="020B0502040204020203" pitchFamily="34" charset="0"/>
                <a:ea typeface="Calibri" panose="020F0502020204030204" pitchFamily="34" charset="0"/>
              </a:rPr>
              <a:t>Arrival_Hour</a:t>
            </a:r>
            <a:r>
              <a:rPr lang="en-IN" sz="1600" dirty="0">
                <a:latin typeface="Bahnschrift SemiBold SemiConden" panose="020B0502040204020203" pitchFamily="34" charset="0"/>
                <a:ea typeface="Calibri" panose="020F0502020204030204" pitchFamily="34" charset="0"/>
              </a:rPr>
              <a:t>, </a:t>
            </a:r>
            <a:r>
              <a:rPr lang="en-IN" sz="1600" dirty="0" err="1">
                <a:latin typeface="Bahnschrift SemiBold SemiConden" panose="020B0502040204020203" pitchFamily="34" charset="0"/>
                <a:ea typeface="Calibri" panose="020F0502020204030204" pitchFamily="34" charset="0"/>
              </a:rPr>
              <a:t>Arrival_Min</a:t>
            </a:r>
            <a:r>
              <a:rPr lang="en-IN" sz="1600" dirty="0">
                <a:latin typeface="Bahnschrift SemiBold SemiConden" panose="020B0502040204020203" pitchFamily="34" charset="0"/>
                <a:ea typeface="Calibri" panose="020F0502020204030204" pitchFamily="34" charset="0"/>
              </a:rPr>
              <a:t> columns from </a:t>
            </a:r>
            <a:r>
              <a:rPr lang="en-IN" sz="1600" dirty="0" err="1">
                <a:latin typeface="Bahnschrift SemiBold SemiConden" panose="020B0502040204020203" pitchFamily="34" charset="0"/>
                <a:ea typeface="Calibri" panose="020F0502020204030204" pitchFamily="34" charset="0"/>
              </a:rPr>
              <a:t>Dep_time</a:t>
            </a:r>
            <a:r>
              <a:rPr lang="en-IN" sz="1600" dirty="0">
                <a:latin typeface="Bahnschrift SemiBold SemiConden" panose="020B0502040204020203" pitchFamily="34" charset="0"/>
                <a:ea typeface="Calibri" panose="020F0502020204030204" pitchFamily="34" charset="0"/>
              </a:rPr>
              <a:t> and </a:t>
            </a:r>
            <a:r>
              <a:rPr lang="en-IN" sz="1600" dirty="0" err="1">
                <a:latin typeface="Bahnschrift SemiBold SemiConden" panose="020B0502040204020203" pitchFamily="34" charset="0"/>
                <a:ea typeface="Calibri" panose="020F0502020204030204" pitchFamily="34" charset="0"/>
              </a:rPr>
              <a:t>Arrival_Time</a:t>
            </a:r>
            <a:r>
              <a:rPr lang="en-IN" sz="1600" dirty="0">
                <a:latin typeface="Bahnschrift SemiBold SemiConden" panose="020B0502040204020203" pitchFamily="34" charset="0"/>
                <a:ea typeface="Calibri" panose="020F0502020204030204" pitchFamily="34" charset="0"/>
              </a:rPr>
              <a:t> columns and dropped these columns after extraction. </a:t>
            </a:r>
          </a:p>
          <a:p>
            <a:pPr>
              <a:spcBef>
                <a:spcPts val="5"/>
              </a:spcBef>
            </a:pPr>
            <a:r>
              <a:rPr lang="en-IN" sz="1600" dirty="0">
                <a:latin typeface="Bahnschrift SemiBold SemiConden" panose="020B0502040204020203" pitchFamily="34" charset="0"/>
                <a:ea typeface="Calibri" panose="020F0502020204030204" pitchFamily="34" charset="0"/>
                <a:cs typeface="Segoe UI Symbol" panose="020B0502040204020203" pitchFamily="34" charset="0"/>
              </a:rPr>
              <a:t>➢</a:t>
            </a:r>
            <a:r>
              <a:rPr lang="en-IN" sz="1600" dirty="0">
                <a:latin typeface="Bahnschrift SemiBold SemiConden" panose="020B0502040204020203" pitchFamily="34" charset="0"/>
                <a:ea typeface="Calibri" panose="020F0502020204030204" pitchFamily="34" charset="0"/>
              </a:rPr>
              <a:t> The target variable "price" should be continuous numeric data but due to some string values like “,” it was showing as object data type. So, I replaced this sign by empty space and converted into float data type. </a:t>
            </a:r>
          </a:p>
          <a:p>
            <a:pPr>
              <a:spcBef>
                <a:spcPts val="5"/>
              </a:spcBef>
            </a:pPr>
            <a:r>
              <a:rPr lang="en-IN" sz="1600" dirty="0">
                <a:latin typeface="Bahnschrift SemiBold SemiConden" panose="020B0502040204020203" pitchFamily="34" charset="0"/>
                <a:ea typeface="Calibri" panose="020F0502020204030204" pitchFamily="34" charset="0"/>
                <a:cs typeface="Segoe UI Symbol" panose="020B0502040204020203" pitchFamily="34" charset="0"/>
              </a:rPr>
              <a:t>➢</a:t>
            </a:r>
            <a:r>
              <a:rPr lang="en-IN" sz="1600" dirty="0">
                <a:latin typeface="Bahnschrift SemiBold SemiConden" panose="020B0502040204020203" pitchFamily="34" charset="0"/>
                <a:ea typeface="Calibri" panose="020F0502020204030204" pitchFamily="34" charset="0"/>
              </a:rPr>
              <a:t> From the value count function of </a:t>
            </a:r>
            <a:r>
              <a:rPr lang="en-IN" sz="1600" dirty="0" err="1">
                <a:latin typeface="Bahnschrift SemiBold SemiConden" panose="020B0502040204020203" pitchFamily="34" charset="0"/>
                <a:ea typeface="Calibri" panose="020F0502020204030204" pitchFamily="34" charset="0"/>
              </a:rPr>
              <a:t>Total_Stops</a:t>
            </a:r>
            <a:r>
              <a:rPr lang="en-IN" sz="1600" dirty="0">
                <a:latin typeface="Bahnschrift SemiBold SemiConden" panose="020B0502040204020203" pitchFamily="34" charset="0"/>
                <a:ea typeface="Calibri" panose="020F0502020204030204" pitchFamily="34" charset="0"/>
              </a:rPr>
              <a:t>, I found categorical data so replaced them with numeric data according to stops. </a:t>
            </a:r>
          </a:p>
          <a:p>
            <a:pPr>
              <a:spcBef>
                <a:spcPts val="5"/>
              </a:spcBef>
            </a:pPr>
            <a:r>
              <a:rPr lang="en-IN" sz="1600" dirty="0">
                <a:latin typeface="Bahnschrift SemiBold SemiConden" panose="020B0502040204020203" pitchFamily="34" charset="0"/>
                <a:ea typeface="Calibri" panose="020F0502020204030204" pitchFamily="34" charset="0"/>
                <a:cs typeface="Segoe UI Symbol" panose="020B0502040204020203" pitchFamily="34" charset="0"/>
              </a:rPr>
              <a:t>➢</a:t>
            </a:r>
            <a:r>
              <a:rPr lang="en-IN" sz="1600" dirty="0">
                <a:latin typeface="Bahnschrift SemiBold SemiConden" panose="020B0502040204020203" pitchFamily="34" charset="0"/>
                <a:ea typeface="Calibri" panose="020F0502020204030204" pitchFamily="34" charset="0"/>
              </a:rPr>
              <a:t> Checked statistical description of the data and separated categorical and numeric features. </a:t>
            </a:r>
          </a:p>
          <a:p>
            <a:pPr>
              <a:spcBef>
                <a:spcPts val="5"/>
              </a:spcBef>
            </a:pPr>
            <a:r>
              <a:rPr lang="en-IN" sz="1600" dirty="0">
                <a:latin typeface="Bahnschrift SemiBold SemiConden" panose="020B0502040204020203" pitchFamily="34" charset="0"/>
                <a:ea typeface="Calibri" panose="020F0502020204030204" pitchFamily="34" charset="0"/>
                <a:cs typeface="Segoe UI Symbol" panose="020B0502040204020203" pitchFamily="34" charset="0"/>
              </a:rPr>
              <a:t>➢</a:t>
            </a:r>
            <a:r>
              <a:rPr lang="en-IN" sz="1600" dirty="0">
                <a:latin typeface="Bahnschrift SemiBold SemiConden" panose="020B0502040204020203" pitchFamily="34" charset="0"/>
                <a:ea typeface="Calibri" panose="020F0502020204030204" pitchFamily="34" charset="0"/>
              </a:rPr>
              <a:t>Visualized each feature using </a:t>
            </a:r>
            <a:r>
              <a:rPr lang="en-IN" sz="1600" dirty="0" err="1">
                <a:latin typeface="Bahnschrift SemiBold SemiConden" panose="020B0502040204020203" pitchFamily="34" charset="0"/>
                <a:ea typeface="Calibri" panose="020F0502020204030204" pitchFamily="34" charset="0"/>
              </a:rPr>
              <a:t>seaborn</a:t>
            </a:r>
            <a:r>
              <a:rPr lang="en-IN" sz="1600" dirty="0">
                <a:latin typeface="Bahnschrift SemiBold SemiConden" panose="020B0502040204020203" pitchFamily="34" charset="0"/>
                <a:ea typeface="Calibri" panose="020F0502020204030204" pitchFamily="34" charset="0"/>
              </a:rPr>
              <a:t> and </a:t>
            </a:r>
            <a:r>
              <a:rPr lang="en-IN" sz="1600" dirty="0" err="1">
                <a:latin typeface="Bahnschrift SemiBold SemiConden" panose="020B0502040204020203" pitchFamily="34" charset="0"/>
                <a:ea typeface="Calibri" panose="020F0502020204030204" pitchFamily="34" charset="0"/>
              </a:rPr>
              <a:t>matplotlib</a:t>
            </a:r>
            <a:r>
              <a:rPr lang="en-IN" sz="1600" dirty="0">
                <a:latin typeface="Bahnschrift SemiBold SemiConden" panose="020B0502040204020203" pitchFamily="34" charset="0"/>
                <a:ea typeface="Calibri" panose="020F0502020204030204" pitchFamily="34" charset="0"/>
              </a:rPr>
              <a:t> libraries by plotting several categorical and numerical plots. </a:t>
            </a:r>
          </a:p>
          <a:p>
            <a:pPr>
              <a:spcBef>
                <a:spcPts val="5"/>
              </a:spcBef>
            </a:pPr>
            <a:r>
              <a:rPr lang="en-IN" sz="1600" dirty="0">
                <a:latin typeface="Bahnschrift SemiBold SemiConden" panose="020B0502040204020203" pitchFamily="34" charset="0"/>
                <a:ea typeface="Calibri" panose="020F0502020204030204" pitchFamily="34" charset="0"/>
                <a:cs typeface="Segoe UI Symbol" panose="020B0502040204020203" pitchFamily="34" charset="0"/>
              </a:rPr>
              <a:t>➢</a:t>
            </a:r>
            <a:r>
              <a:rPr lang="en-IN" sz="1600" dirty="0">
                <a:latin typeface="Bahnschrift SemiBold SemiConden" panose="020B0502040204020203" pitchFamily="34" charset="0"/>
                <a:ea typeface="Calibri" panose="020F0502020204030204" pitchFamily="34" charset="0"/>
              </a:rPr>
              <a:t> Identified outliers using box plots. </a:t>
            </a:r>
          </a:p>
          <a:p>
            <a:pPr>
              <a:spcBef>
                <a:spcPts val="5"/>
              </a:spcBef>
            </a:pPr>
            <a:r>
              <a:rPr lang="en-IN" sz="1600" dirty="0">
                <a:latin typeface="Bahnschrift SemiBold SemiConden" panose="020B0502040204020203" pitchFamily="34" charset="0"/>
                <a:ea typeface="Calibri" panose="020F0502020204030204" pitchFamily="34" charset="0"/>
                <a:cs typeface="Segoe UI Symbol" panose="020B0502040204020203" pitchFamily="34" charset="0"/>
              </a:rPr>
              <a:t>➢</a:t>
            </a:r>
            <a:r>
              <a:rPr lang="en-IN" sz="1600" dirty="0">
                <a:latin typeface="Bahnschrift SemiBold SemiConden" panose="020B0502040204020203" pitchFamily="34" charset="0"/>
                <a:ea typeface="Calibri" panose="020F0502020204030204" pitchFamily="34" charset="0"/>
              </a:rPr>
              <a:t> Checked for skewness and removed skewness in numerical column “Duration” using square root transformation method. </a:t>
            </a:r>
          </a:p>
          <a:p>
            <a:pPr>
              <a:spcBef>
                <a:spcPts val="5"/>
              </a:spcBef>
            </a:pPr>
            <a:r>
              <a:rPr lang="en-IN" sz="1600" dirty="0">
                <a:latin typeface="Bahnschrift SemiBold SemiConden" panose="020B0502040204020203" pitchFamily="34" charset="0"/>
                <a:ea typeface="Calibri" panose="020F0502020204030204" pitchFamily="34" charset="0"/>
                <a:cs typeface="Segoe UI Symbol" panose="020B0502040204020203" pitchFamily="34" charset="0"/>
              </a:rPr>
              <a:t>➢</a:t>
            </a:r>
            <a:r>
              <a:rPr lang="en-IN" sz="1600" dirty="0">
                <a:latin typeface="Bahnschrift SemiBold SemiConden" panose="020B0502040204020203" pitchFamily="34" charset="0"/>
                <a:ea typeface="Calibri" panose="020F0502020204030204" pitchFamily="34" charset="0"/>
              </a:rPr>
              <a:t> Encoded the columns having object data type using Label Encoder method. Used Pearson’s correlation coefficient to check the correlation between label and features. With the help of </a:t>
            </a:r>
            <a:r>
              <a:rPr lang="en-IN" sz="1600" dirty="0" err="1">
                <a:latin typeface="Bahnschrift SemiBold SemiConden" panose="020B0502040204020203" pitchFamily="34" charset="0"/>
                <a:ea typeface="Calibri" panose="020F0502020204030204" pitchFamily="34" charset="0"/>
              </a:rPr>
              <a:t>heatmap</a:t>
            </a:r>
            <a:r>
              <a:rPr lang="en-IN" sz="1600" dirty="0">
                <a:latin typeface="Bahnschrift SemiBold SemiConden" panose="020B0502040204020203" pitchFamily="34" charset="0"/>
                <a:ea typeface="Calibri" panose="020F0502020204030204" pitchFamily="34" charset="0"/>
              </a:rPr>
              <a:t> and correlation bar graph was able to understand the Feature vs Label relativity. </a:t>
            </a:r>
          </a:p>
          <a:p>
            <a:pPr>
              <a:spcBef>
                <a:spcPts val="5"/>
              </a:spcBef>
            </a:pPr>
            <a:r>
              <a:rPr lang="en-IN" sz="1600" dirty="0">
                <a:latin typeface="Bahnschrift SemiBold SemiConden" panose="020B0502040204020203" pitchFamily="34" charset="0"/>
                <a:ea typeface="Calibri" panose="020F0502020204030204" pitchFamily="34" charset="0"/>
                <a:cs typeface="Segoe UI Symbol" panose="020B0502040204020203" pitchFamily="34" charset="0"/>
              </a:rPr>
              <a:t>➢</a:t>
            </a:r>
            <a:r>
              <a:rPr lang="en-IN" sz="1600" dirty="0">
                <a:latin typeface="Bahnschrift SemiBold SemiConden" panose="020B0502040204020203" pitchFamily="34" charset="0"/>
                <a:ea typeface="Calibri" panose="020F0502020204030204" pitchFamily="34" charset="0"/>
              </a:rPr>
              <a:t> Separated feature and label data and feature scaling is performed using Standard Scaler method to avoid any kind of data biasness. </a:t>
            </a:r>
            <a:endParaRPr lang="en-IN" sz="1600" dirty="0">
              <a:latin typeface="Bahnschrift SemiBold SemiConden" panose="020B0502040204020203" pitchFamily="34" charset="0"/>
              <a:ea typeface="Calibri" panose="020F0502020204030204" pitchFamily="34" charset="0"/>
            </a:endParaRPr>
          </a:p>
        </p:txBody>
      </p:sp>
    </p:spTree>
    <p:extLst>
      <p:ext uri="{BB962C8B-B14F-4D97-AF65-F5344CB8AC3E}">
        <p14:creationId xmlns:p14="http://schemas.microsoft.com/office/powerpoint/2010/main" val="2659948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52400"/>
            <a:ext cx="8839200" cy="461665"/>
          </a:xfrm>
          <a:prstGeom prst="rect">
            <a:avLst/>
          </a:prstGeom>
        </p:spPr>
        <p:txBody>
          <a:bodyPr wrap="square">
            <a:spAutoFit/>
          </a:bodyPr>
          <a:lstStyle/>
          <a:p>
            <a:pPr marL="342900" indent="-342900">
              <a:buFont typeface="Arial" panose="020B0604020202020204" pitchFamily="34" charset="0"/>
              <a:buChar char="•"/>
            </a:pPr>
            <a:r>
              <a:rPr lang="en-US" sz="2400" dirty="0">
                <a:latin typeface="Bahnschrift SemiBold SemiConden" panose="020B0502040204020203" pitchFamily="34" charset="0"/>
              </a:rPr>
              <a:t>Visualization :Univariate Analysis for Numerical Variables</a:t>
            </a:r>
            <a:endParaRPr lang="en-IN" sz="2400" dirty="0">
              <a:latin typeface="Bahnschrift SemiBold SemiConden" panose="020B0502040204020203"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7864" y="614065"/>
            <a:ext cx="3673329"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52400" y="614065"/>
            <a:ext cx="5105400" cy="3420039"/>
          </a:xfrm>
          <a:prstGeom prst="rect">
            <a:avLst/>
          </a:prstGeom>
        </p:spPr>
        <p:txBody>
          <a:bodyPr wrap="square">
            <a:spAutoFit/>
          </a:bodyPr>
          <a:lstStyle/>
          <a:p>
            <a:pPr lvl="0" algn="just">
              <a:lnSpc>
                <a:spcPct val="107000"/>
              </a:lnSpc>
            </a:pPr>
            <a:r>
              <a:rPr lang="en-IN" sz="1600" dirty="0">
                <a:latin typeface="Bahnschrift SemiBold SemiConden" panose="020B0502040204020203" pitchFamily="34" charset="0"/>
              </a:rPr>
              <a:t>The distribution plot shows how the data has been distributed in each of the columns.</a:t>
            </a:r>
            <a:endParaRPr lang="en-IN" sz="1600" dirty="0">
              <a:solidFill>
                <a:srgbClr val="000000"/>
              </a:solidFill>
              <a:latin typeface="Bahnschrift SemiBold SemiConden" panose="020B0502040204020203" pitchFamily="34" charset="0"/>
              <a:ea typeface="Times New Roman" panose="02020603050405020304" pitchFamily="18" charset="0"/>
              <a:cs typeface="Calibri" panose="020F0502020204030204" pitchFamily="34" charset="0"/>
            </a:endParaRPr>
          </a:p>
          <a:p>
            <a:pPr algn="just"/>
            <a:r>
              <a:rPr lang="en-US" sz="1600" dirty="0">
                <a:latin typeface="Bahnschrift SemiBold SemiConden" panose="020B0502040204020203" pitchFamily="34" charset="0"/>
              </a:rPr>
              <a:t>From the distribution plot we can observe the columns are somewhat distributed normally as they have no proper bell shape curve.</a:t>
            </a:r>
          </a:p>
          <a:p>
            <a:pPr algn="just"/>
            <a:r>
              <a:rPr lang="en-US" sz="1600" dirty="0">
                <a:latin typeface="Bahnschrift SemiBold SemiConden" panose="020B0502040204020203" pitchFamily="34" charset="0"/>
              </a:rPr>
              <a:t>The columns like "Duration", "</a:t>
            </a:r>
            <a:r>
              <a:rPr lang="en-IN" sz="1600" dirty="0">
                <a:latin typeface="Bahnschrift SemiBold SemiConden" panose="020B0502040204020203" pitchFamily="34" charset="0"/>
                <a:ea typeface="Calibri" panose="020F0502020204030204" pitchFamily="34" charset="0"/>
              </a:rPr>
              <a:t> </a:t>
            </a:r>
            <a:r>
              <a:rPr lang="en-IN" sz="1600" dirty="0" err="1">
                <a:latin typeface="Bahnschrift SemiBold SemiConden" panose="020B0502040204020203" pitchFamily="34" charset="0"/>
                <a:ea typeface="Calibri" panose="020F0502020204030204" pitchFamily="34" charset="0"/>
              </a:rPr>
              <a:t>Total_Stops</a:t>
            </a:r>
            <a:r>
              <a:rPr lang="en-IN" sz="1600" dirty="0">
                <a:latin typeface="Bahnschrift SemiBold SemiConden" panose="020B0502040204020203" pitchFamily="34" charset="0"/>
                <a:ea typeface="Calibri" panose="020F0502020204030204" pitchFamily="34" charset="0"/>
              </a:rPr>
              <a:t> </a:t>
            </a:r>
            <a:r>
              <a:rPr lang="en-US" sz="1600" dirty="0">
                <a:latin typeface="Bahnschrift SemiBold SemiConden" panose="020B0502040204020203" pitchFamily="34" charset="0"/>
              </a:rPr>
              <a:t>" and "Price" are skewed to right as the mean value in these columns are much greater than the median(50%).</a:t>
            </a:r>
          </a:p>
          <a:p>
            <a:pPr algn="just"/>
            <a:r>
              <a:rPr lang="en-US" sz="1600" dirty="0">
                <a:latin typeface="Bahnschrift SemiBold SemiConden" panose="020B0502040204020203" pitchFamily="34" charset="0"/>
              </a:rPr>
              <a:t>Also the data in the column </a:t>
            </a:r>
            <a:r>
              <a:rPr lang="en-US" sz="1600" dirty="0" err="1">
                <a:latin typeface="Bahnschrift SemiBold SemiConden" panose="020B0502040204020203" pitchFamily="34" charset="0"/>
              </a:rPr>
              <a:t>Arrival_Hour</a:t>
            </a:r>
            <a:r>
              <a:rPr lang="en-US" sz="1600" dirty="0">
                <a:latin typeface="Bahnschrift SemiBold SemiConden" panose="020B0502040204020203" pitchFamily="34" charset="0"/>
              </a:rPr>
              <a:t> skewed to left since the mean values is less than the median.</a:t>
            </a:r>
          </a:p>
          <a:p>
            <a:pPr algn="just"/>
            <a:r>
              <a:rPr lang="en-US" sz="1600" dirty="0">
                <a:latin typeface="Bahnschrift SemiBold SemiConden" panose="020B0502040204020203" pitchFamily="34" charset="0"/>
              </a:rPr>
              <a:t>Since there is presence of skewness in the data, we need to remove skewness in the numerical columns to overcome with any kind of data biasness.</a:t>
            </a:r>
            <a:endParaRPr lang="en-US" sz="1600" dirty="0">
              <a:latin typeface="Bahnschrift SemiBold SemiConden" panose="020B0502040204020203" pitchFamily="34"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657599"/>
            <a:ext cx="4876800" cy="3033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65340" y="4435642"/>
            <a:ext cx="3733800" cy="1477328"/>
          </a:xfrm>
          <a:prstGeom prst="rect">
            <a:avLst/>
          </a:prstGeom>
        </p:spPr>
        <p:txBody>
          <a:bodyPr wrap="square">
            <a:spAutoFit/>
          </a:bodyPr>
          <a:lstStyle/>
          <a:p>
            <a:pPr marL="285750" indent="-285750">
              <a:buFont typeface="Arial" panose="020B0604020202020204" pitchFamily="34" charset="0"/>
              <a:buChar char="•"/>
            </a:pPr>
            <a:r>
              <a:rPr lang="en-US" dirty="0">
                <a:latin typeface="Bahnschrift SemiBold SemiConden" panose="020B0502040204020203" pitchFamily="34" charset="0"/>
                <a:ea typeface="Calibri" panose="020F0502020204030204" pitchFamily="34" charset="0"/>
              </a:rPr>
              <a:t>Highest number of airline preferred by people are Indigo covering </a:t>
            </a:r>
            <a:r>
              <a:rPr lang="en-US" dirty="0" smtClean="0">
                <a:latin typeface="Bahnschrift SemiBold SemiConden" panose="020B0502040204020203" pitchFamily="34" charset="0"/>
                <a:ea typeface="Calibri" panose="020F0502020204030204" pitchFamily="34" charset="0"/>
              </a:rPr>
              <a:t>45.7% </a:t>
            </a:r>
            <a:r>
              <a:rPr lang="en-US" dirty="0">
                <a:latin typeface="Bahnschrift SemiBold SemiConden" panose="020B0502040204020203" pitchFamily="34" charset="0"/>
                <a:ea typeface="Calibri" panose="020F0502020204030204" pitchFamily="34" charset="0"/>
              </a:rPr>
              <a:t>of the total record. </a:t>
            </a:r>
            <a:r>
              <a:rPr lang="en-US" dirty="0" smtClean="0">
                <a:latin typeface="Bahnschrift SemiBold SemiConden" panose="020B0502040204020203" pitchFamily="34" charset="0"/>
                <a:ea typeface="Calibri" panose="020F0502020204030204" pitchFamily="34" charset="0"/>
              </a:rPr>
              <a:t>Go </a:t>
            </a:r>
            <a:r>
              <a:rPr lang="en-US" dirty="0">
                <a:latin typeface="Bahnschrift SemiBold SemiConden" panose="020B0502040204020203" pitchFamily="34" charset="0"/>
                <a:ea typeface="Calibri" panose="020F0502020204030204" pitchFamily="34" charset="0"/>
              </a:rPr>
              <a:t>First and </a:t>
            </a:r>
            <a:r>
              <a:rPr lang="en-US" dirty="0" err="1">
                <a:latin typeface="Bahnschrift SemiBold SemiConden" panose="020B0502040204020203" pitchFamily="34" charset="0"/>
                <a:ea typeface="Calibri" panose="020F0502020204030204" pitchFamily="34" charset="0"/>
              </a:rPr>
              <a:t>Vistara</a:t>
            </a:r>
            <a:r>
              <a:rPr lang="en-US" dirty="0">
                <a:latin typeface="Bahnschrift SemiBold SemiConden" panose="020B0502040204020203" pitchFamily="34" charset="0"/>
                <a:ea typeface="Calibri" panose="020F0502020204030204" pitchFamily="34" charset="0"/>
              </a:rPr>
              <a:t> and similar in range. </a:t>
            </a:r>
            <a:r>
              <a:rPr lang="en-US" dirty="0" smtClean="0">
                <a:latin typeface="Bahnschrift SemiBold SemiConden" panose="020B0502040204020203" pitchFamily="34" charset="0"/>
                <a:ea typeface="Calibri" panose="020F0502020204030204" pitchFamily="34" charset="0"/>
              </a:rPr>
              <a:t>Alliance air has </a:t>
            </a:r>
            <a:r>
              <a:rPr lang="en-US" dirty="0">
                <a:latin typeface="Bahnschrift SemiBold SemiConden" panose="020B0502040204020203" pitchFamily="34" charset="0"/>
                <a:ea typeface="Calibri" panose="020F0502020204030204" pitchFamily="34" charset="0"/>
              </a:rPr>
              <a:t>the lowest numbers.</a:t>
            </a:r>
            <a:endParaRPr lang="en-IN" dirty="0">
              <a:latin typeface="Bahnschrift SemiBold SemiConden" panose="020B0502040204020203" pitchFamily="34" charset="0"/>
              <a:ea typeface="Calibri" panose="020F0502020204030204" pitchFamily="34" charset="0"/>
            </a:endParaRPr>
          </a:p>
        </p:txBody>
      </p:sp>
    </p:spTree>
    <p:extLst>
      <p:ext uri="{BB962C8B-B14F-4D97-AF65-F5344CB8AC3E}">
        <p14:creationId xmlns:p14="http://schemas.microsoft.com/office/powerpoint/2010/main" val="2134272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152400"/>
            <a:ext cx="4495800" cy="2970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724400" y="152402"/>
            <a:ext cx="4343400" cy="2970044"/>
          </a:xfrm>
          <a:prstGeom prst="rect">
            <a:avLst/>
          </a:prstGeom>
        </p:spPr>
        <p:txBody>
          <a:bodyPr wrap="square">
            <a:spAutoFit/>
          </a:bodyPr>
          <a:lstStyle/>
          <a:p>
            <a:pPr marL="285750" indent="-285750">
              <a:buFont typeface="Arial" panose="020B0604020202020204" pitchFamily="34" charset="0"/>
              <a:buChar char="•"/>
            </a:pPr>
            <a:r>
              <a:rPr lang="en-US" sz="1700" dirty="0" smtClean="0">
                <a:latin typeface="Bahnschrift SemiBold SemiConden" panose="020B0502040204020203" pitchFamily="34" charset="0"/>
              </a:rPr>
              <a:t>The </a:t>
            </a:r>
            <a:r>
              <a:rPr lang="en-US" sz="1700" dirty="0">
                <a:latin typeface="Bahnschrift SemiBold SemiConden" panose="020B0502040204020203" pitchFamily="34" charset="0"/>
              </a:rPr>
              <a:t>departure area or source place highly used or people majorly flying from the city is "New Delhi" covering 45.52% record in the column </a:t>
            </a:r>
          </a:p>
          <a:p>
            <a:pPr marL="285750" indent="-285750">
              <a:buFont typeface="Arial" panose="020B0604020202020204" pitchFamily="34" charset="0"/>
              <a:buChar char="•"/>
            </a:pPr>
            <a:r>
              <a:rPr lang="en-US" sz="1700" dirty="0" smtClean="0">
                <a:latin typeface="Bahnschrift SemiBold SemiConden" panose="020B0502040204020203" pitchFamily="34" charset="0"/>
              </a:rPr>
              <a:t>We </a:t>
            </a:r>
            <a:r>
              <a:rPr lang="en-US" sz="1700" dirty="0">
                <a:latin typeface="Bahnschrift SemiBold SemiConden" panose="020B0502040204020203" pitchFamily="34" charset="0"/>
              </a:rPr>
              <a:t>see that "</a:t>
            </a:r>
            <a:r>
              <a:rPr lang="en-US" sz="1700" dirty="0" err="1">
                <a:latin typeface="Bahnschrift SemiBold SemiConden" panose="020B0502040204020203" pitchFamily="34" charset="0"/>
              </a:rPr>
              <a:t>Banglore</a:t>
            </a:r>
            <a:r>
              <a:rPr lang="en-US" sz="1700" dirty="0">
                <a:latin typeface="Bahnschrift SemiBold SemiConden" panose="020B0502040204020203" pitchFamily="34" charset="0"/>
              </a:rPr>
              <a:t>" is a close second wherein it covers 21.85% records in the column </a:t>
            </a:r>
          </a:p>
          <a:p>
            <a:pPr marL="285750" indent="-285750">
              <a:buFont typeface="Arial" panose="020B0604020202020204" pitchFamily="34" charset="0"/>
              <a:buChar char="•"/>
            </a:pPr>
            <a:r>
              <a:rPr lang="en-US" sz="1700" dirty="0" smtClean="0">
                <a:latin typeface="Bahnschrift SemiBold SemiConden" panose="020B0502040204020203" pitchFamily="34" charset="0"/>
              </a:rPr>
              <a:t>Other </a:t>
            </a:r>
            <a:r>
              <a:rPr lang="en-US" sz="1700" dirty="0">
                <a:latin typeface="Bahnschrift SemiBold SemiConden" panose="020B0502040204020203" pitchFamily="34" charset="0"/>
              </a:rPr>
              <a:t>two famous locations where people chose to fly from are "Mumbai" and "Hyderabad" </a:t>
            </a:r>
          </a:p>
          <a:p>
            <a:pPr marL="285750" indent="-285750">
              <a:buFont typeface="Arial" panose="020B0604020202020204" pitchFamily="34" charset="0"/>
              <a:buChar char="•"/>
            </a:pPr>
            <a:r>
              <a:rPr lang="en-US" sz="1700" dirty="0" smtClean="0">
                <a:latin typeface="Bahnschrift SemiBold SemiConden" panose="020B0502040204020203" pitchFamily="34" charset="0"/>
              </a:rPr>
              <a:t>The </a:t>
            </a:r>
            <a:r>
              <a:rPr lang="en-US" sz="1700" dirty="0">
                <a:latin typeface="Bahnschrift SemiBold SemiConden" panose="020B0502040204020203" pitchFamily="34" charset="0"/>
              </a:rPr>
              <a:t>least travel from location is "Kolkata" </a:t>
            </a:r>
          </a:p>
        </p:txBody>
      </p:sp>
      <p:sp>
        <p:nvSpPr>
          <p:cNvPr id="3" name="Rectangle 2"/>
          <p:cNvSpPr/>
          <p:nvPr/>
        </p:nvSpPr>
        <p:spPr>
          <a:xfrm>
            <a:off x="4724400" y="3352800"/>
            <a:ext cx="4572000" cy="2585323"/>
          </a:xfrm>
          <a:prstGeom prst="rect">
            <a:avLst/>
          </a:prstGeom>
        </p:spPr>
        <p:txBody>
          <a:bodyPr>
            <a:spAutoFit/>
          </a:bodyPr>
          <a:lstStyle/>
          <a:p>
            <a:pPr marL="285750" indent="-285750">
              <a:buFont typeface="Arial" panose="020B0604020202020204" pitchFamily="34" charset="0"/>
              <a:buChar char="•"/>
            </a:pPr>
            <a:r>
              <a:rPr lang="en-US" dirty="0" smtClean="0">
                <a:latin typeface="Bahnschrift SemiBold SemiConden" panose="020B0502040204020203" pitchFamily="34" charset="0"/>
              </a:rPr>
              <a:t>When </a:t>
            </a:r>
            <a:r>
              <a:rPr lang="en-US" dirty="0">
                <a:latin typeface="Bahnschrift SemiBold SemiConden" panose="020B0502040204020203" pitchFamily="34" charset="0"/>
              </a:rPr>
              <a:t>we observe the bar plot for Departure hour vs Airline we can see that Alliance Air has the highest departure time while Go First has the lowest departure time </a:t>
            </a:r>
            <a:endParaRPr lang="en-US" dirty="0" smtClean="0">
              <a:latin typeface="Bahnschrift SemiBold SemiConden" panose="020B0502040204020203" pitchFamily="34" charset="0"/>
            </a:endParaRPr>
          </a:p>
          <a:p>
            <a:endParaRPr lang="en-US" dirty="0">
              <a:latin typeface="Bahnschrift SemiBold SemiConden" panose="020B0502040204020203" pitchFamily="34" charset="0"/>
            </a:endParaRPr>
          </a:p>
          <a:p>
            <a:pPr marL="285750" indent="-285750">
              <a:buFont typeface="Arial" panose="020B0604020202020204" pitchFamily="34" charset="0"/>
              <a:buChar char="•"/>
            </a:pPr>
            <a:r>
              <a:rPr lang="en-US" dirty="0" smtClean="0">
                <a:latin typeface="Bahnschrift SemiBold SemiConden" panose="020B0502040204020203" pitchFamily="34" charset="0"/>
              </a:rPr>
              <a:t>Considering </a:t>
            </a:r>
            <a:r>
              <a:rPr lang="en-US" dirty="0">
                <a:latin typeface="Bahnschrift SemiBold SemiConden" panose="020B0502040204020203" pitchFamily="34" charset="0"/>
              </a:rPr>
              <a:t>the bar plot for Arrival time vs Airline we can see that </a:t>
            </a:r>
            <a:r>
              <a:rPr lang="en-US" dirty="0" err="1">
                <a:latin typeface="Bahnschrift SemiBold SemiConden" panose="020B0502040204020203" pitchFamily="34" charset="0"/>
              </a:rPr>
              <a:t>Spicejet</a:t>
            </a:r>
            <a:r>
              <a:rPr lang="en-US" dirty="0">
                <a:latin typeface="Bahnschrift SemiBold SemiConden" panose="020B0502040204020203" pitchFamily="34" charset="0"/>
              </a:rPr>
              <a:t> has the highest arrival time while Indigo have the lowest arrival time </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3342736"/>
            <a:ext cx="4495800" cy="3362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4628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TotalTime>
  <Words>2430</Words>
  <Application>Microsoft Office PowerPoint</Application>
  <PresentationFormat>On-screen Show (4:3)</PresentationFormat>
  <Paragraphs>128</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FLIGHT PRICE PREDICTION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PRICE PREDICTION</dc:title>
  <dc:creator>AnandRaj</dc:creator>
  <cp:lastModifiedBy>AnandRaj</cp:lastModifiedBy>
  <cp:revision>25</cp:revision>
  <dcterms:created xsi:type="dcterms:W3CDTF">2023-01-16T09:38:18Z</dcterms:created>
  <dcterms:modified xsi:type="dcterms:W3CDTF">2023-01-18T08:12:18Z</dcterms:modified>
</cp:coreProperties>
</file>